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58" r:id="rId3"/>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2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653397D-5DAD-4F81-83FE-37451ACFA73B}" type="datetimeFigureOut">
              <a:rPr kumimoji="1" lang="ja-JP" altLang="en-US" smtClean="0"/>
              <a:t>2025/6/2</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7CA76D88-2321-44B2-A71E-DBB57410CE06}" type="slidenum">
              <a:rPr kumimoji="1" lang="ja-JP" altLang="en-US" smtClean="0"/>
              <a:t>‹#›</a:t>
            </a:fld>
            <a:endParaRPr kumimoji="1" lang="ja-JP" altLang="en-US"/>
          </a:p>
        </p:txBody>
      </p:sp>
    </p:spTree>
    <p:extLst>
      <p:ext uri="{BB962C8B-B14F-4D97-AF65-F5344CB8AC3E}">
        <p14:creationId xmlns:p14="http://schemas.microsoft.com/office/powerpoint/2010/main" val="18033620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CA76D88-2321-44B2-A71E-DBB57410CE06}" type="slidenum">
              <a:rPr kumimoji="1" lang="ja-JP" altLang="en-US" smtClean="0"/>
              <a:t>1</a:t>
            </a:fld>
            <a:endParaRPr kumimoji="1" lang="ja-JP" altLang="en-US"/>
          </a:p>
        </p:txBody>
      </p:sp>
    </p:spTree>
    <p:extLst>
      <p:ext uri="{BB962C8B-B14F-4D97-AF65-F5344CB8AC3E}">
        <p14:creationId xmlns:p14="http://schemas.microsoft.com/office/powerpoint/2010/main" val="4137813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1191"/>
            <a:ext cx="5143500" cy="3448756"/>
          </a:xfrm>
        </p:spPr>
        <p:txBody>
          <a:bodyPr anchor="b"/>
          <a:lstStyle>
            <a:lvl1pPr algn="ctr">
              <a:defRPr sz="8666"/>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857250" y="5202944"/>
            <a:ext cx="5143500" cy="2391656"/>
          </a:xfrm>
        </p:spPr>
        <p:txBody>
          <a:bodyPr/>
          <a:lstStyle>
            <a:lvl1pPr marL="0" indent="0" algn="ctr">
              <a:buNone/>
              <a:defRPr sz="3467"/>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2A8A125-17FA-4C98-B182-F0BC9A00A82D}" type="datetimeFigureOut">
              <a:rPr kumimoji="1" lang="ja-JP" altLang="en-US" smtClean="0"/>
              <a:t>2025/6/2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71B380-E614-4B57-A100-8884F51A2A2E}" type="slidenum">
              <a:rPr kumimoji="1" lang="ja-JP" altLang="en-US" smtClean="0"/>
              <a:t>‹#›</a:t>
            </a:fld>
            <a:endParaRPr kumimoji="1" lang="ja-JP" altLang="en-US"/>
          </a:p>
        </p:txBody>
      </p:sp>
    </p:spTree>
    <p:extLst>
      <p:ext uri="{BB962C8B-B14F-4D97-AF65-F5344CB8AC3E}">
        <p14:creationId xmlns:p14="http://schemas.microsoft.com/office/powerpoint/2010/main" val="3694277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2A8A125-17FA-4C98-B182-F0BC9A00A82D}" type="datetimeFigureOut">
              <a:rPr kumimoji="1" lang="ja-JP" altLang="en-US" smtClean="0"/>
              <a:t>2025/6/2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71B380-E614-4B57-A100-8884F51A2A2E}" type="slidenum">
              <a:rPr kumimoji="1" lang="ja-JP" altLang="en-US" smtClean="0"/>
              <a:t>‹#›</a:t>
            </a:fld>
            <a:endParaRPr kumimoji="1" lang="ja-JP" altLang="en-US"/>
          </a:p>
        </p:txBody>
      </p:sp>
    </p:spTree>
    <p:extLst>
      <p:ext uri="{BB962C8B-B14F-4D97-AF65-F5344CB8AC3E}">
        <p14:creationId xmlns:p14="http://schemas.microsoft.com/office/powerpoint/2010/main" val="3036657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7757" y="527403"/>
            <a:ext cx="1478756" cy="8394877"/>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71488" y="527403"/>
            <a:ext cx="4350544" cy="8394877"/>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2A8A125-17FA-4C98-B182-F0BC9A00A82D}" type="datetimeFigureOut">
              <a:rPr kumimoji="1" lang="ja-JP" altLang="en-US" smtClean="0"/>
              <a:t>2025/6/2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71B380-E614-4B57-A100-8884F51A2A2E}" type="slidenum">
              <a:rPr kumimoji="1" lang="ja-JP" altLang="en-US" smtClean="0"/>
              <a:t>‹#›</a:t>
            </a:fld>
            <a:endParaRPr kumimoji="1" lang="ja-JP" altLang="en-US"/>
          </a:p>
        </p:txBody>
      </p:sp>
    </p:spTree>
    <p:extLst>
      <p:ext uri="{BB962C8B-B14F-4D97-AF65-F5344CB8AC3E}">
        <p14:creationId xmlns:p14="http://schemas.microsoft.com/office/powerpoint/2010/main" val="4246963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2A8A125-17FA-4C98-B182-F0BC9A00A82D}" type="datetimeFigureOut">
              <a:rPr kumimoji="1" lang="ja-JP" altLang="en-US" smtClean="0"/>
              <a:t>2025/6/2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71B380-E614-4B57-A100-8884F51A2A2E}" type="slidenum">
              <a:rPr kumimoji="1" lang="ja-JP" altLang="en-US" smtClean="0"/>
              <a:t>‹#›</a:t>
            </a:fld>
            <a:endParaRPr kumimoji="1" lang="ja-JP" altLang="en-US"/>
          </a:p>
        </p:txBody>
      </p:sp>
    </p:spTree>
    <p:extLst>
      <p:ext uri="{BB962C8B-B14F-4D97-AF65-F5344CB8AC3E}">
        <p14:creationId xmlns:p14="http://schemas.microsoft.com/office/powerpoint/2010/main" val="1709216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7916" y="2469624"/>
            <a:ext cx="5915025" cy="4120620"/>
          </a:xfrm>
        </p:spPr>
        <p:txBody>
          <a:bodyPr anchor="b"/>
          <a:lstStyle>
            <a:lvl1pPr>
              <a:defRPr sz="8666"/>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67916" y="6629226"/>
            <a:ext cx="5915025" cy="2166937"/>
          </a:xfrm>
        </p:spPr>
        <p:txBody>
          <a:bodyPr/>
          <a:lstStyle>
            <a:lvl1pPr marL="0" indent="0">
              <a:buNone/>
              <a:defRPr sz="3467">
                <a:solidFill>
                  <a:schemeClr val="tx1">
                    <a:tint val="75000"/>
                  </a:schemeClr>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2A8A125-17FA-4C98-B182-F0BC9A00A82D}" type="datetimeFigureOut">
              <a:rPr kumimoji="1" lang="ja-JP" altLang="en-US" smtClean="0"/>
              <a:t>2025/6/2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71B380-E614-4B57-A100-8884F51A2A2E}" type="slidenum">
              <a:rPr kumimoji="1" lang="ja-JP" altLang="en-US" smtClean="0"/>
              <a:t>‹#›</a:t>
            </a:fld>
            <a:endParaRPr kumimoji="1" lang="ja-JP" altLang="en-US"/>
          </a:p>
        </p:txBody>
      </p:sp>
    </p:spTree>
    <p:extLst>
      <p:ext uri="{BB962C8B-B14F-4D97-AF65-F5344CB8AC3E}">
        <p14:creationId xmlns:p14="http://schemas.microsoft.com/office/powerpoint/2010/main" val="3990134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71488" y="2637014"/>
            <a:ext cx="2914650" cy="628526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71863" y="2637014"/>
            <a:ext cx="2914650" cy="628526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2A8A125-17FA-4C98-B182-F0BC9A00A82D}" type="datetimeFigureOut">
              <a:rPr kumimoji="1" lang="ja-JP" altLang="en-US" smtClean="0"/>
              <a:t>2025/6/2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71B380-E614-4B57-A100-8884F51A2A2E}" type="slidenum">
              <a:rPr kumimoji="1" lang="ja-JP" altLang="en-US" smtClean="0"/>
              <a:t>‹#›</a:t>
            </a:fld>
            <a:endParaRPr kumimoji="1" lang="ja-JP" altLang="en-US"/>
          </a:p>
        </p:txBody>
      </p:sp>
    </p:spTree>
    <p:extLst>
      <p:ext uri="{BB962C8B-B14F-4D97-AF65-F5344CB8AC3E}">
        <p14:creationId xmlns:p14="http://schemas.microsoft.com/office/powerpoint/2010/main" val="2309879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527405"/>
            <a:ext cx="5915025" cy="1914702"/>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72381" y="2428347"/>
            <a:ext cx="2901255"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72381" y="3618442"/>
            <a:ext cx="2901255" cy="5322183"/>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71863" y="2428347"/>
            <a:ext cx="2915543"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71863" y="3618442"/>
            <a:ext cx="2915543" cy="5322183"/>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2A8A125-17FA-4C98-B182-F0BC9A00A82D}" type="datetimeFigureOut">
              <a:rPr kumimoji="1" lang="ja-JP" altLang="en-US" smtClean="0"/>
              <a:t>2025/6/2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071B380-E614-4B57-A100-8884F51A2A2E}" type="slidenum">
              <a:rPr kumimoji="1" lang="ja-JP" altLang="en-US" smtClean="0"/>
              <a:t>‹#›</a:t>
            </a:fld>
            <a:endParaRPr kumimoji="1" lang="ja-JP" altLang="en-US"/>
          </a:p>
        </p:txBody>
      </p:sp>
    </p:spTree>
    <p:extLst>
      <p:ext uri="{BB962C8B-B14F-4D97-AF65-F5344CB8AC3E}">
        <p14:creationId xmlns:p14="http://schemas.microsoft.com/office/powerpoint/2010/main" val="3165115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2A8A125-17FA-4C98-B182-F0BC9A00A82D}" type="datetimeFigureOut">
              <a:rPr kumimoji="1" lang="ja-JP" altLang="en-US" smtClean="0"/>
              <a:t>2025/6/2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071B380-E614-4B57-A100-8884F51A2A2E}" type="slidenum">
              <a:rPr kumimoji="1" lang="ja-JP" altLang="en-US" smtClean="0"/>
              <a:t>‹#›</a:t>
            </a:fld>
            <a:endParaRPr kumimoji="1" lang="ja-JP" altLang="en-US"/>
          </a:p>
        </p:txBody>
      </p:sp>
    </p:spTree>
    <p:extLst>
      <p:ext uri="{BB962C8B-B14F-4D97-AF65-F5344CB8AC3E}">
        <p14:creationId xmlns:p14="http://schemas.microsoft.com/office/powerpoint/2010/main" val="2828808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A8A125-17FA-4C98-B182-F0BC9A00A82D}" type="datetimeFigureOut">
              <a:rPr kumimoji="1" lang="ja-JP" altLang="en-US" smtClean="0"/>
              <a:t>2025/6/2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071B380-E614-4B57-A100-8884F51A2A2E}" type="slidenum">
              <a:rPr kumimoji="1" lang="ja-JP" altLang="en-US" smtClean="0"/>
              <a:t>‹#›</a:t>
            </a:fld>
            <a:endParaRPr kumimoji="1" lang="ja-JP" altLang="en-US"/>
          </a:p>
        </p:txBody>
      </p:sp>
    </p:spTree>
    <p:extLst>
      <p:ext uri="{BB962C8B-B14F-4D97-AF65-F5344CB8AC3E}">
        <p14:creationId xmlns:p14="http://schemas.microsoft.com/office/powerpoint/2010/main" val="512050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60400"/>
            <a:ext cx="2211884" cy="2311400"/>
          </a:xfrm>
        </p:spPr>
        <p:txBody>
          <a:bodyPr anchor="b"/>
          <a:lstStyle>
            <a:lvl1pPr>
              <a:defRPr sz="4622"/>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915543" y="1426283"/>
            <a:ext cx="3471863" cy="7039681"/>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72381" y="2971800"/>
            <a:ext cx="2211884"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2A8A125-17FA-4C98-B182-F0BC9A00A82D}" type="datetimeFigureOut">
              <a:rPr kumimoji="1" lang="ja-JP" altLang="en-US" smtClean="0"/>
              <a:t>2025/6/2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71B380-E614-4B57-A100-8884F51A2A2E}" type="slidenum">
              <a:rPr kumimoji="1" lang="ja-JP" altLang="en-US" smtClean="0"/>
              <a:t>‹#›</a:t>
            </a:fld>
            <a:endParaRPr kumimoji="1" lang="ja-JP" altLang="en-US"/>
          </a:p>
        </p:txBody>
      </p:sp>
    </p:spTree>
    <p:extLst>
      <p:ext uri="{BB962C8B-B14F-4D97-AF65-F5344CB8AC3E}">
        <p14:creationId xmlns:p14="http://schemas.microsoft.com/office/powerpoint/2010/main" val="2844963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60400"/>
            <a:ext cx="2211884" cy="2311400"/>
          </a:xfrm>
        </p:spPr>
        <p:txBody>
          <a:bodyPr anchor="b"/>
          <a:lstStyle>
            <a:lvl1pPr>
              <a:defRPr sz="4622"/>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915543" y="1426283"/>
            <a:ext cx="3471863" cy="7039681"/>
          </a:xfrm>
        </p:spPr>
        <p:txBody>
          <a:bodyPr/>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endParaRPr kumimoji="1" lang="ja-JP" altLang="en-US"/>
          </a:p>
        </p:txBody>
      </p:sp>
      <p:sp>
        <p:nvSpPr>
          <p:cNvPr id="4" name="テキスト プレースホルダー 3"/>
          <p:cNvSpPr>
            <a:spLocks noGrp="1"/>
          </p:cNvSpPr>
          <p:nvPr>
            <p:ph type="body" sz="half" idx="2"/>
          </p:nvPr>
        </p:nvSpPr>
        <p:spPr>
          <a:xfrm>
            <a:off x="472381" y="2971800"/>
            <a:ext cx="2211884"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2A8A125-17FA-4C98-B182-F0BC9A00A82D}" type="datetimeFigureOut">
              <a:rPr kumimoji="1" lang="ja-JP" altLang="en-US" smtClean="0"/>
              <a:t>2025/6/2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71B380-E614-4B57-A100-8884F51A2A2E}" type="slidenum">
              <a:rPr kumimoji="1" lang="ja-JP" altLang="en-US" smtClean="0"/>
              <a:t>‹#›</a:t>
            </a:fld>
            <a:endParaRPr kumimoji="1" lang="ja-JP" altLang="en-US"/>
          </a:p>
        </p:txBody>
      </p:sp>
    </p:spTree>
    <p:extLst>
      <p:ext uri="{BB962C8B-B14F-4D97-AF65-F5344CB8AC3E}">
        <p14:creationId xmlns:p14="http://schemas.microsoft.com/office/powerpoint/2010/main" val="3729764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12A8A125-17FA-4C98-B182-F0BC9A00A82D}" type="datetimeFigureOut">
              <a:rPr kumimoji="1" lang="ja-JP" altLang="en-US" smtClean="0"/>
              <a:t>2025/6/2</a:t>
            </a:fld>
            <a:endParaRPr kumimoji="1" lang="ja-JP" altLang="en-US"/>
          </a:p>
        </p:txBody>
      </p:sp>
      <p:sp>
        <p:nvSpPr>
          <p:cNvPr id="5" name="フッター プレースホルダー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0071B380-E614-4B57-A100-8884F51A2A2E}" type="slidenum">
              <a:rPr kumimoji="1" lang="ja-JP" altLang="en-US" smtClean="0"/>
              <a:t>‹#›</a:t>
            </a:fld>
            <a:endParaRPr kumimoji="1" lang="ja-JP" altLang="en-US"/>
          </a:p>
        </p:txBody>
      </p:sp>
    </p:spTree>
    <p:extLst>
      <p:ext uri="{BB962C8B-B14F-4D97-AF65-F5344CB8AC3E}">
        <p14:creationId xmlns:p14="http://schemas.microsoft.com/office/powerpoint/2010/main" val="2118890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20759" rtl="0" eaLnBrk="1" latinLnBrk="0" hangingPunct="1">
        <a:lnSpc>
          <a:spcPct val="90000"/>
        </a:lnSpc>
        <a:spcBef>
          <a:spcPct val="0"/>
        </a:spcBef>
        <a:buNone/>
        <a:defRPr kumimoji="1" sz="6355" kern="1200">
          <a:solidFill>
            <a:schemeClr val="tx1"/>
          </a:solidFill>
          <a:latin typeface="+mj-lt"/>
          <a:ea typeface="+mj-ea"/>
          <a:cs typeface="+mj-cs"/>
        </a:defRPr>
      </a:lvl1pPr>
    </p:titleStyle>
    <p:bodyStyle>
      <a:lvl1pPr marL="330190" indent="-330190" algn="l" defTabSz="1320759" rtl="0" eaLnBrk="1" latinLnBrk="0" hangingPunct="1">
        <a:lnSpc>
          <a:spcPct val="90000"/>
        </a:lnSpc>
        <a:spcBef>
          <a:spcPts val="1444"/>
        </a:spcBef>
        <a:buFont typeface="Arial" panose="020B0604020202020204" pitchFamily="34" charset="0"/>
        <a:buChar char="•"/>
        <a:defRPr kumimoji="1"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p:bodyStyle>
    <p:otherStyle>
      <a:defPPr>
        <a:defRPr lang="ja-JP"/>
      </a:defPPr>
      <a:lvl1pPr marL="0" algn="l" defTabSz="1320759" rtl="0" eaLnBrk="1" latinLnBrk="0" hangingPunct="1">
        <a:defRPr kumimoji="1" sz="2600" kern="1200">
          <a:solidFill>
            <a:schemeClr val="tx1"/>
          </a:solidFill>
          <a:latin typeface="+mn-lt"/>
          <a:ea typeface="+mn-ea"/>
          <a:cs typeface="+mn-cs"/>
        </a:defRPr>
      </a:lvl1pPr>
      <a:lvl2pPr marL="660380" algn="l" defTabSz="1320759" rtl="0" eaLnBrk="1" latinLnBrk="0" hangingPunct="1">
        <a:defRPr kumimoji="1" sz="2600" kern="1200">
          <a:solidFill>
            <a:schemeClr val="tx1"/>
          </a:solidFill>
          <a:latin typeface="+mn-lt"/>
          <a:ea typeface="+mn-ea"/>
          <a:cs typeface="+mn-cs"/>
        </a:defRPr>
      </a:lvl2pPr>
      <a:lvl3pPr marL="1320759" algn="l" defTabSz="1320759" rtl="0" eaLnBrk="1" latinLnBrk="0" hangingPunct="1">
        <a:defRPr kumimoji="1" sz="2600" kern="1200">
          <a:solidFill>
            <a:schemeClr val="tx1"/>
          </a:solidFill>
          <a:latin typeface="+mn-lt"/>
          <a:ea typeface="+mn-ea"/>
          <a:cs typeface="+mn-cs"/>
        </a:defRPr>
      </a:lvl3pPr>
      <a:lvl4pPr marL="1981139" algn="l" defTabSz="1320759" rtl="0" eaLnBrk="1" latinLnBrk="0" hangingPunct="1">
        <a:defRPr kumimoji="1" sz="2600" kern="1200">
          <a:solidFill>
            <a:schemeClr val="tx1"/>
          </a:solidFill>
          <a:latin typeface="+mn-lt"/>
          <a:ea typeface="+mn-ea"/>
          <a:cs typeface="+mn-cs"/>
        </a:defRPr>
      </a:lvl4pPr>
      <a:lvl5pPr marL="2641519" algn="l" defTabSz="1320759" rtl="0" eaLnBrk="1" latinLnBrk="0" hangingPunct="1">
        <a:defRPr kumimoji="1" sz="2600" kern="1200">
          <a:solidFill>
            <a:schemeClr val="tx1"/>
          </a:solidFill>
          <a:latin typeface="+mn-lt"/>
          <a:ea typeface="+mn-ea"/>
          <a:cs typeface="+mn-cs"/>
        </a:defRPr>
      </a:lvl5pPr>
      <a:lvl6pPr marL="3301898" algn="l" defTabSz="1320759" rtl="0" eaLnBrk="1" latinLnBrk="0" hangingPunct="1">
        <a:defRPr kumimoji="1" sz="2600" kern="1200">
          <a:solidFill>
            <a:schemeClr val="tx1"/>
          </a:solidFill>
          <a:latin typeface="+mn-lt"/>
          <a:ea typeface="+mn-ea"/>
          <a:cs typeface="+mn-cs"/>
        </a:defRPr>
      </a:lvl6pPr>
      <a:lvl7pPr marL="3962278" algn="l" defTabSz="1320759" rtl="0" eaLnBrk="1" latinLnBrk="0" hangingPunct="1">
        <a:defRPr kumimoji="1" sz="2600" kern="1200">
          <a:solidFill>
            <a:schemeClr val="tx1"/>
          </a:solidFill>
          <a:latin typeface="+mn-lt"/>
          <a:ea typeface="+mn-ea"/>
          <a:cs typeface="+mn-cs"/>
        </a:defRPr>
      </a:lvl7pPr>
      <a:lvl8pPr marL="4622658" algn="l" defTabSz="1320759" rtl="0" eaLnBrk="1" latinLnBrk="0" hangingPunct="1">
        <a:defRPr kumimoji="1" sz="2600" kern="1200">
          <a:solidFill>
            <a:schemeClr val="tx1"/>
          </a:solidFill>
          <a:latin typeface="+mn-lt"/>
          <a:ea typeface="+mn-ea"/>
          <a:cs typeface="+mn-cs"/>
        </a:defRPr>
      </a:lvl8pPr>
      <a:lvl9pPr marL="5283037" algn="l" defTabSz="1320759" rtl="0" eaLnBrk="1" latinLnBrk="0" hangingPunct="1">
        <a:defRPr kumimoji="1"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1727" y="8066399"/>
            <a:ext cx="810676" cy="810676"/>
          </a:xfrm>
          <a:prstGeom prst="rect">
            <a:avLst/>
          </a:prstGeom>
        </p:spPr>
      </p:pic>
      <p:sp>
        <p:nvSpPr>
          <p:cNvPr id="6" name="正方形/長方形 5"/>
          <p:cNvSpPr/>
          <p:nvPr/>
        </p:nvSpPr>
        <p:spPr>
          <a:xfrm>
            <a:off x="207753" y="1603539"/>
            <a:ext cx="6296439" cy="1154162"/>
          </a:xfrm>
          <a:prstGeom prst="rect">
            <a:avLst/>
          </a:prstGeom>
        </p:spPr>
        <p:txBody>
          <a:bodyPr wrap="square">
            <a:spAutoFit/>
          </a:bodyPr>
          <a:lstStyle/>
          <a:p>
            <a:pPr indent="152400">
              <a:spcAft>
                <a:spcPts val="0"/>
              </a:spcAft>
            </a:pPr>
            <a:r>
              <a:rPr lang="ja-JP" altLang="en-US"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「倉敷市</a:t>
            </a:r>
            <a:r>
              <a:rPr lang="en-US" altLang="ja-JP"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MICE</a:t>
            </a:r>
            <a:r>
              <a:rPr lang="ja-JP" altLang="en-US"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推進協議会」は</a:t>
            </a:r>
            <a:r>
              <a:rPr lang="ja-JP" altLang="en-US"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、文化や産業の振興につなげ、まちの価値を創造して地域を</a:t>
            </a:r>
            <a:endParaRPr lang="en-US" altLang="ja-JP"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52400">
              <a:spcAft>
                <a:spcPts val="0"/>
              </a:spcAft>
            </a:pPr>
            <a:r>
              <a:rPr lang="ja-JP" altLang="en-US"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豊かにすることを目指して、</a:t>
            </a:r>
            <a:r>
              <a:rPr lang="ja-JP" altLang="ja-JP"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地域</a:t>
            </a:r>
            <a:r>
              <a:rPr lang="ja-JP"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rPr>
              <a:t>の多様な主体が連携・協働してＭＩＣＥの誘致・受入</a:t>
            </a:r>
            <a:r>
              <a:rPr lang="ja-JP" altLang="ja-JP"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に取り</a:t>
            </a:r>
            <a:endParaRPr lang="en-US" altLang="ja-JP"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52400">
              <a:spcAft>
                <a:spcPts val="0"/>
              </a:spcAft>
            </a:pPr>
            <a:r>
              <a:rPr lang="ja-JP" altLang="ja-JP"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組む</a:t>
            </a:r>
            <a:r>
              <a:rPr lang="ja-JP" altLang="en-US"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ことを目的に、</a:t>
            </a:r>
            <a:r>
              <a:rPr lang="ja-JP" altLang="en-US"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令和７年５月１６日に設立された官民連携組織です。</a:t>
            </a:r>
            <a:endParaRPr lang="en-US" altLang="ja-JP"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050" dirty="0">
                <a:latin typeface="BIZ UDPゴシック" panose="020B0400000000000000" pitchFamily="50" charset="-128"/>
                <a:ea typeface="BIZ UDPゴシック" panose="020B0400000000000000" pitchFamily="50" charset="-128"/>
              </a:rPr>
              <a:t>　</a:t>
            </a:r>
            <a:r>
              <a:rPr lang="ja-JP" altLang="en-US" sz="1050" dirty="0" smtClean="0">
                <a:latin typeface="BIZ UDPゴシック" panose="020B0400000000000000" pitchFamily="50" charset="-128"/>
                <a:ea typeface="BIZ UDPゴシック" panose="020B0400000000000000" pitchFamily="50" charset="-128"/>
              </a:rPr>
              <a:t>　</a:t>
            </a:r>
            <a:r>
              <a:rPr lang="en-US" altLang="ja-JP" sz="1050" dirty="0" smtClean="0">
                <a:latin typeface="BIZ UDPゴシック" panose="020B0400000000000000" pitchFamily="50" charset="-128"/>
                <a:ea typeface="BIZ UDPゴシック" panose="020B0400000000000000" pitchFamily="50" charset="-128"/>
              </a:rPr>
              <a:t>※</a:t>
            </a:r>
            <a:r>
              <a:rPr lang="ja-JP" altLang="en-US" sz="1050" dirty="0" smtClean="0">
                <a:latin typeface="BIZ UDPゴシック" panose="020B0400000000000000" pitchFamily="50" charset="-128"/>
                <a:ea typeface="BIZ UDPゴシック" panose="020B0400000000000000" pitchFamily="50" charset="-128"/>
              </a:rPr>
              <a:t>構成団体（設立日現在）</a:t>
            </a:r>
            <a:endParaRPr lang="en-US" altLang="ja-JP" sz="1050" dirty="0" smtClean="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　</a:t>
            </a:r>
            <a:r>
              <a:rPr lang="ja-JP" altLang="en-US" sz="1050" dirty="0" smtClean="0">
                <a:latin typeface="BIZ UDPゴシック" panose="020B0400000000000000" pitchFamily="50" charset="-128"/>
                <a:ea typeface="BIZ UDPゴシック" panose="020B0400000000000000" pitchFamily="50" charset="-128"/>
              </a:rPr>
              <a:t>　</a:t>
            </a:r>
            <a:r>
              <a:rPr lang="ja-JP" altLang="en-US" sz="1050" dirty="0">
                <a:latin typeface="BIZ UDPゴシック" panose="020B0400000000000000" pitchFamily="50" charset="-128"/>
                <a:ea typeface="BIZ UDPゴシック" panose="020B0400000000000000" pitchFamily="50" charset="-128"/>
              </a:rPr>
              <a:t>当</a:t>
            </a:r>
            <a:r>
              <a:rPr lang="ja-JP" altLang="en-US" sz="1050" dirty="0" smtClean="0">
                <a:latin typeface="BIZ UDPゴシック" panose="020B0400000000000000" pitchFamily="50" charset="-128"/>
                <a:ea typeface="BIZ UDPゴシック" panose="020B0400000000000000" pitchFamily="50" charset="-128"/>
              </a:rPr>
              <a:t>ビューロー、市、商工会議所、旅行会社、宿泊施設、文化施設、MICEコンテンツ関連事業者</a:t>
            </a:r>
            <a:endParaRPr lang="en-US" altLang="ja-JP" sz="1050" dirty="0" smtClean="0">
              <a:latin typeface="BIZ UDPゴシック" panose="020B0400000000000000" pitchFamily="50" charset="-128"/>
              <a:ea typeface="BIZ UDPゴシック" panose="020B0400000000000000" pitchFamily="50" charset="-128"/>
            </a:endParaRPr>
          </a:p>
          <a:p>
            <a:endPar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 name="正方形/長方形 6"/>
          <p:cNvSpPr/>
          <p:nvPr/>
        </p:nvSpPr>
        <p:spPr>
          <a:xfrm>
            <a:off x="35547" y="638169"/>
            <a:ext cx="6851091" cy="276999"/>
          </a:xfrm>
          <a:prstGeom prst="rect">
            <a:avLst/>
          </a:prstGeom>
        </p:spPr>
        <p:txBody>
          <a:bodyPr wrap="square">
            <a:spAutoFit/>
          </a:bodyPr>
          <a:lstStyle/>
          <a:p>
            <a:pPr indent="152400" algn="ctr">
              <a:spcAft>
                <a:spcPts val="0"/>
              </a:spcAft>
            </a:pPr>
            <a:r>
              <a:rPr lang="ja-JP" altLang="en-US"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倉敷市</a:t>
            </a:r>
            <a:r>
              <a:rPr lang="en-US" altLang="ja-JP"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MICE</a:t>
            </a:r>
            <a:r>
              <a:rPr lang="ja-JP" altLang="en-US"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推進協議会</a:t>
            </a:r>
            <a:endParaRPr lang="en-US" altLang="ja-JP"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正方形/長方形 9"/>
          <p:cNvSpPr/>
          <p:nvPr/>
        </p:nvSpPr>
        <p:spPr>
          <a:xfrm>
            <a:off x="35547" y="9146585"/>
            <a:ext cx="6296439" cy="646331"/>
          </a:xfrm>
          <a:prstGeom prst="rect">
            <a:avLst/>
          </a:prstGeom>
        </p:spPr>
        <p:txBody>
          <a:bodyPr wrap="square">
            <a:spAutoFit/>
          </a:bodyPr>
          <a:lstStyle/>
          <a:p>
            <a:pPr indent="152400">
              <a:spcAft>
                <a:spcPts val="0"/>
              </a:spcAft>
            </a:pPr>
            <a:endParaRPr lang="en-US" altLang="ja-JP"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52400">
              <a:spcAft>
                <a:spcPts val="0"/>
              </a:spcAft>
            </a:pP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倉敷市</a:t>
            </a:r>
            <a:r>
              <a:rPr lang="en-US" altLang="ja-JP"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MICE</a:t>
            </a:r>
            <a:r>
              <a:rPr lang="ja-JP" altLang="en-US"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推進協議会事務局</a:t>
            </a:r>
            <a:r>
              <a:rPr lang="ja-JP" altLang="en-US" sz="11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（倉敷観光コンベンションビューロー内）</a:t>
            </a:r>
            <a:endParaRPr lang="en-US" altLang="ja-JP" sz="1100"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52400">
              <a:spcAft>
                <a:spcPts val="0"/>
              </a:spcAft>
            </a:pPr>
            <a:r>
              <a:rPr lang="ja-JP" altLang="en-US" sz="11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TEL:</a:t>
            </a:r>
            <a:r>
              <a:rPr lang="ja-JP" altLang="en-US"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０８６</a:t>
            </a:r>
            <a:r>
              <a:rPr lang="en-US" altLang="ja-JP"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４２１</a:t>
            </a:r>
            <a:r>
              <a:rPr lang="en-US" altLang="ja-JP"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０２２４</a:t>
            </a:r>
            <a:endParaRPr lang="en-US" altLang="ja-JP"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4" name="正方形/長方形 13"/>
          <p:cNvSpPr/>
          <p:nvPr/>
        </p:nvSpPr>
        <p:spPr>
          <a:xfrm>
            <a:off x="250820" y="3141377"/>
            <a:ext cx="6424822" cy="646331"/>
          </a:xfrm>
          <a:prstGeom prst="rect">
            <a:avLst/>
          </a:prstGeom>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　</a:t>
            </a:r>
            <a:r>
              <a:rPr lang="ja-JP" altLang="en-US" sz="1200" dirty="0" smtClean="0">
                <a:latin typeface="BIZ UDPゴシック" panose="020B0400000000000000" pitchFamily="50" charset="-128"/>
                <a:ea typeface="BIZ UDPゴシック" panose="020B0400000000000000" pitchFamily="50" charset="-128"/>
              </a:rPr>
              <a:t>協議会の趣旨に賛同し、一緒に</a:t>
            </a:r>
            <a:r>
              <a:rPr lang="en-US" altLang="ja-JP" sz="1200" dirty="0" smtClean="0">
                <a:latin typeface="BIZ UDPゴシック" panose="020B0400000000000000" pitchFamily="50" charset="-128"/>
                <a:ea typeface="BIZ UDPゴシック" panose="020B0400000000000000" pitchFamily="50" charset="-128"/>
              </a:rPr>
              <a:t>MICE</a:t>
            </a:r>
            <a:r>
              <a:rPr lang="ja-JP" altLang="en-US" sz="1200" dirty="0" smtClean="0">
                <a:latin typeface="BIZ UDPゴシック" panose="020B0400000000000000" pitchFamily="50" charset="-128"/>
                <a:ea typeface="BIZ UDPゴシック" panose="020B0400000000000000" pitchFamily="50" charset="-128"/>
              </a:rPr>
              <a:t>の誘致・受入に取り組む会員団体を募集しています！</a:t>
            </a:r>
            <a:endParaRPr lang="en-US" altLang="ja-JP" sz="1200" dirty="0" smtClean="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a:t>
            </a:r>
            <a:r>
              <a:rPr lang="ja-JP" altLang="en-US" sz="1200" dirty="0" smtClean="0">
                <a:latin typeface="BIZ UDPゴシック" panose="020B0400000000000000" pitchFamily="50" charset="-128"/>
                <a:ea typeface="BIZ UDPゴシック" panose="020B0400000000000000" pitchFamily="50" charset="-128"/>
              </a:rPr>
              <a:t>年会費はかかりません。</a:t>
            </a:r>
            <a:endParaRPr lang="en-US" altLang="ja-JP" sz="1200" dirty="0" smtClean="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a:t>
            </a:r>
            <a:endParaRPr lang="ja-JP" altLang="en-US" sz="1200" dirty="0" smtClean="0">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323374" y="7850428"/>
            <a:ext cx="6311900" cy="1107996"/>
          </a:xfrm>
          <a:prstGeom prst="rect">
            <a:avLst/>
          </a:prstGeom>
        </p:spPr>
        <p:txBody>
          <a:bodyPr wrap="square">
            <a:spAutoFit/>
          </a:bodyPr>
          <a:lstStyle/>
          <a:p>
            <a:endParaRPr lang="ja-JP" altLang="en-US" sz="1100" dirty="0" smtClean="0">
              <a:latin typeface="BIZ UDPゴシック" panose="020B0400000000000000" pitchFamily="50" charset="-128"/>
              <a:ea typeface="BIZ UDPゴシック" panose="020B0400000000000000" pitchFamily="50" charset="-128"/>
            </a:endParaRPr>
          </a:p>
          <a:p>
            <a:r>
              <a:rPr lang="ja-JP" altLang="en-US" sz="1100" b="1" dirty="0" smtClean="0">
                <a:latin typeface="BIZ UDPゴシック" panose="020B0400000000000000" pitchFamily="50" charset="-128"/>
                <a:ea typeface="BIZ UDPゴシック" panose="020B0400000000000000" pitchFamily="50" charset="-128"/>
              </a:rPr>
              <a:t>①　</a:t>
            </a:r>
            <a:r>
              <a:rPr lang="ja-JP" altLang="en-US" sz="1100" u="sng" dirty="0" smtClean="0">
                <a:latin typeface="BIZ UDPゴシック" panose="020B0400000000000000" pitchFamily="50" charset="-128"/>
                <a:ea typeface="BIZ UDPゴシック" panose="020B0400000000000000" pitchFamily="50" charset="-128"/>
              </a:rPr>
              <a:t>右の</a:t>
            </a:r>
            <a:r>
              <a:rPr lang="en-US" altLang="ja-JP" sz="1100" u="sng" dirty="0" smtClean="0">
                <a:latin typeface="BIZ UDPゴシック" panose="020B0400000000000000" pitchFamily="50" charset="-128"/>
                <a:ea typeface="BIZ UDPゴシック" panose="020B0400000000000000" pitchFamily="50" charset="-128"/>
              </a:rPr>
              <a:t>QR</a:t>
            </a:r>
            <a:r>
              <a:rPr lang="ja-JP" altLang="en-US" sz="1100" u="sng" dirty="0" smtClean="0">
                <a:latin typeface="BIZ UDPゴシック" panose="020B0400000000000000" pitchFamily="50" charset="-128"/>
                <a:ea typeface="BIZ UDPゴシック" panose="020B0400000000000000" pitchFamily="50" charset="-128"/>
              </a:rPr>
              <a:t>コードから、連絡先メールアドレスを登録</a:t>
            </a:r>
            <a:endParaRPr lang="en-US" altLang="ja-JP" sz="1100" u="sng" dirty="0" smtClean="0">
              <a:latin typeface="BIZ UDPゴシック" panose="020B0400000000000000" pitchFamily="50" charset="-128"/>
              <a:ea typeface="BIZ UDPゴシック" panose="020B0400000000000000" pitchFamily="50" charset="-128"/>
            </a:endParaRPr>
          </a:p>
          <a:p>
            <a:r>
              <a:rPr lang="ja-JP" altLang="en-US" sz="1100" dirty="0" smtClean="0">
                <a:latin typeface="BIZ UDPゴシック" panose="020B0400000000000000" pitchFamily="50" charset="-128"/>
                <a:ea typeface="BIZ UDPゴシック" panose="020B0400000000000000" pitchFamily="50" charset="-128"/>
              </a:rPr>
              <a:t>　　　※電子申請サービスの利用者登録は必須ではありません。</a:t>
            </a:r>
            <a:endParaRPr lang="en-US" altLang="ja-JP" sz="1100" dirty="0" smtClean="0">
              <a:latin typeface="BIZ UDPゴシック" panose="020B0400000000000000" pitchFamily="50" charset="-128"/>
              <a:ea typeface="BIZ UDPゴシック" panose="020B0400000000000000" pitchFamily="50" charset="-128"/>
            </a:endParaRPr>
          </a:p>
          <a:p>
            <a:r>
              <a:rPr lang="ja-JP" altLang="en-US" sz="1100" dirty="0" smtClean="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　</a:t>
            </a:r>
            <a:r>
              <a:rPr lang="ja-JP" altLang="en-US" sz="1100" dirty="0" smtClean="0">
                <a:latin typeface="BIZ UDPゴシック" panose="020B0400000000000000" pitchFamily="50" charset="-128"/>
                <a:ea typeface="BIZ UDPゴシック" panose="020B0400000000000000" pitchFamily="50" charset="-128"/>
              </a:rPr>
              <a:t>　　　「利用者登録せずに申し込む方はこちら」から進んでいただけます。</a:t>
            </a:r>
          </a:p>
          <a:p>
            <a:r>
              <a:rPr lang="ja-JP" altLang="en-US" sz="1100" b="1" dirty="0" smtClean="0">
                <a:latin typeface="BIZ UDPゴシック" panose="020B0400000000000000" pitchFamily="50" charset="-128"/>
                <a:ea typeface="BIZ UDPゴシック" panose="020B0400000000000000" pitchFamily="50" charset="-128"/>
              </a:rPr>
              <a:t>②　</a:t>
            </a:r>
            <a:r>
              <a:rPr lang="ja-JP" altLang="en-US" sz="1100" u="sng" dirty="0" smtClean="0">
                <a:latin typeface="BIZ UDPゴシック" panose="020B0400000000000000" pitchFamily="50" charset="-128"/>
                <a:ea typeface="BIZ UDPゴシック" panose="020B0400000000000000" pitchFamily="50" charset="-128"/>
              </a:rPr>
              <a:t>受信メールに記載のＵＲＬからアクセスして申込内容を入力</a:t>
            </a:r>
          </a:p>
          <a:p>
            <a:r>
              <a:rPr lang="ja-JP" altLang="en-US" sz="1100" dirty="0" smtClean="0">
                <a:latin typeface="BIZ UDPゴシック" panose="020B0400000000000000" pitchFamily="50" charset="-128"/>
                <a:ea typeface="BIZ UDPゴシック" panose="020B0400000000000000" pitchFamily="50" charset="-128"/>
              </a:rPr>
              <a:t>　　　</a:t>
            </a:r>
            <a:r>
              <a:rPr lang="en-US" altLang="ja-JP" sz="1100" dirty="0" smtClean="0">
                <a:latin typeface="BIZ UDPゴシック" panose="020B0400000000000000" pitchFamily="50" charset="-128"/>
                <a:ea typeface="BIZ UDPゴシック" panose="020B0400000000000000" pitchFamily="50" charset="-128"/>
              </a:rPr>
              <a:t>※</a:t>
            </a:r>
            <a:r>
              <a:rPr lang="ja-JP" altLang="en-US" sz="1100" dirty="0" smtClean="0">
                <a:latin typeface="BIZ UDPゴシック" panose="020B0400000000000000" pitchFamily="50" charset="-128"/>
                <a:ea typeface="BIZ UDPゴシック" panose="020B0400000000000000" pitchFamily="50" charset="-128"/>
              </a:rPr>
              <a:t>施設単位ではなく、法人・個人（事業主）単位でお申込みいただきます。</a:t>
            </a:r>
            <a:endParaRPr lang="ja-JP" altLang="en-US" sz="1100" dirty="0">
              <a:latin typeface="BIZ UDPゴシック" panose="020B0400000000000000" pitchFamily="50" charset="-128"/>
              <a:ea typeface="BIZ UDPゴシック" panose="020B0400000000000000" pitchFamily="50" charset="-128"/>
            </a:endParaRPr>
          </a:p>
        </p:txBody>
      </p:sp>
      <p:sp>
        <p:nvSpPr>
          <p:cNvPr id="18" name="正方形/長方形 17"/>
          <p:cNvSpPr/>
          <p:nvPr/>
        </p:nvSpPr>
        <p:spPr>
          <a:xfrm>
            <a:off x="0" y="7744881"/>
            <a:ext cx="1930401" cy="252000"/>
          </a:xfrm>
          <a:prstGeom prst="rect">
            <a:avLst/>
          </a:prstGeom>
          <a:solidFill>
            <a:schemeClr val="bg1">
              <a:lumMod val="50000"/>
            </a:schemeClr>
          </a:solidFill>
        </p:spPr>
        <p:txBody>
          <a:bodyPr wrap="square" anchor="ctr">
            <a:spAutoFit/>
          </a:bodyPr>
          <a:lstStyle/>
          <a:p>
            <a:pPr indent="152400" algn="ctr">
              <a:spcAft>
                <a:spcPts val="0"/>
              </a:spcAft>
            </a:pPr>
            <a:r>
              <a:rPr lang="ja-JP" altLang="en-US" sz="1200" b="1" kern="100" dirty="0" smtClean="0">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rPr>
              <a:t>入会方法</a:t>
            </a:r>
            <a:endParaRPr lang="en-US" altLang="ja-JP" sz="1200" b="1" kern="100" dirty="0" smtClean="0">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1" name="正方形/長方形 20"/>
          <p:cNvSpPr/>
          <p:nvPr/>
        </p:nvSpPr>
        <p:spPr>
          <a:xfrm>
            <a:off x="-1" y="9084286"/>
            <a:ext cx="1929600" cy="252000"/>
          </a:xfrm>
          <a:prstGeom prst="rect">
            <a:avLst/>
          </a:prstGeom>
          <a:solidFill>
            <a:schemeClr val="bg1">
              <a:lumMod val="50000"/>
            </a:schemeClr>
          </a:solidFill>
        </p:spPr>
        <p:txBody>
          <a:bodyPr wrap="square" anchor="ctr">
            <a:spAutoFit/>
          </a:bodyPr>
          <a:lstStyle/>
          <a:p>
            <a:pPr indent="152400" algn="ctr">
              <a:spcAft>
                <a:spcPts val="0"/>
              </a:spcAft>
            </a:pPr>
            <a:r>
              <a:rPr lang="ja-JP" altLang="en-US" sz="1200" b="1" kern="100" dirty="0" smtClean="0">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rPr>
              <a:t>お問い合わせ</a:t>
            </a:r>
            <a:endParaRPr lang="en-US" altLang="ja-JP" sz="1200" b="1" kern="100" dirty="0" smtClean="0">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2" name="正方形/長方形 21"/>
          <p:cNvSpPr/>
          <p:nvPr/>
        </p:nvSpPr>
        <p:spPr>
          <a:xfrm>
            <a:off x="5159338" y="7819725"/>
            <a:ext cx="1369639" cy="338554"/>
          </a:xfrm>
          <a:prstGeom prst="rect">
            <a:avLst/>
          </a:prstGeom>
          <a:noFill/>
        </p:spPr>
        <p:txBody>
          <a:bodyPr wrap="square" anchor="ctr">
            <a:spAutoFit/>
          </a:bodyPr>
          <a:lstStyle/>
          <a:p>
            <a:pPr indent="152400" algn="ctr">
              <a:spcAft>
                <a:spcPts val="0"/>
              </a:spcAft>
            </a:pPr>
            <a:r>
              <a:rPr lang="ja-JP" altLang="en-US" sz="800"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倉敷市</a:t>
            </a:r>
            <a:endParaRPr lang="en-US" altLang="ja-JP" sz="800" b="1"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52400" algn="ctr">
              <a:spcAft>
                <a:spcPts val="0"/>
              </a:spcAft>
            </a:pPr>
            <a:r>
              <a:rPr lang="ja-JP" altLang="en-US" sz="800"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電子申請サービス</a:t>
            </a:r>
            <a:endParaRPr lang="en-US" altLang="ja-JP" sz="800" b="1"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3" name="正方形/長方形 22"/>
          <p:cNvSpPr/>
          <p:nvPr/>
        </p:nvSpPr>
        <p:spPr>
          <a:xfrm>
            <a:off x="-803" y="3699455"/>
            <a:ext cx="1930402" cy="276999"/>
          </a:xfrm>
          <a:prstGeom prst="rect">
            <a:avLst/>
          </a:prstGeom>
          <a:solidFill>
            <a:schemeClr val="bg1">
              <a:lumMod val="50000"/>
            </a:schemeClr>
          </a:solidFill>
        </p:spPr>
        <p:txBody>
          <a:bodyPr wrap="square" anchor="ctr">
            <a:spAutoFit/>
          </a:bodyPr>
          <a:lstStyle/>
          <a:p>
            <a:pPr indent="152400" algn="ctr">
              <a:spcAft>
                <a:spcPts val="0"/>
              </a:spcAft>
            </a:pPr>
            <a:r>
              <a:rPr lang="ja-JP" altLang="en-US" sz="1200" b="1" kern="100" dirty="0" smtClean="0">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rPr>
              <a:t>主な会員向けサービス</a:t>
            </a:r>
            <a:endParaRPr lang="en-US" altLang="ja-JP" sz="1200" b="1" kern="100" dirty="0" smtClean="0">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8" name="角丸四角形 7"/>
          <p:cNvSpPr/>
          <p:nvPr/>
        </p:nvSpPr>
        <p:spPr>
          <a:xfrm>
            <a:off x="267996" y="4095879"/>
            <a:ext cx="3132426" cy="1692000"/>
          </a:xfrm>
          <a:prstGeom prst="roundRect">
            <a:avLst>
              <a:gd name="adj" fmla="val 1237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950" b="1" dirty="0" smtClean="0">
                <a:solidFill>
                  <a:schemeClr val="tx1"/>
                </a:solidFill>
              </a:rPr>
              <a:t>会議に参加することができます。</a:t>
            </a:r>
            <a:endParaRPr lang="en-US" altLang="ja-JP" sz="950" b="1" dirty="0" smtClean="0">
              <a:solidFill>
                <a:schemeClr val="tx1"/>
              </a:solidFill>
            </a:endParaRPr>
          </a:p>
          <a:p>
            <a:pPr algn="ctr"/>
            <a:r>
              <a:rPr kumimoji="1" lang="en-US" altLang="ja-JP" sz="950" b="1" dirty="0" smtClean="0">
                <a:solidFill>
                  <a:schemeClr val="tx1"/>
                </a:solidFill>
              </a:rPr>
              <a:t>MICE</a:t>
            </a:r>
            <a:r>
              <a:rPr kumimoji="1" lang="ja-JP" altLang="en-US" sz="950" b="1" dirty="0" smtClean="0">
                <a:solidFill>
                  <a:schemeClr val="tx1"/>
                </a:solidFill>
              </a:rPr>
              <a:t>関連事業者とのネットワークを構築できます。</a:t>
            </a:r>
            <a:endParaRPr kumimoji="1" lang="ja-JP" altLang="en-US" sz="950" b="1" dirty="0">
              <a:solidFill>
                <a:schemeClr val="tx1"/>
              </a:solidFill>
            </a:endParaRPr>
          </a:p>
        </p:txBody>
      </p:sp>
      <p:sp>
        <p:nvSpPr>
          <p:cNvPr id="24" name="角丸四角形 23"/>
          <p:cNvSpPr/>
          <p:nvPr/>
        </p:nvSpPr>
        <p:spPr>
          <a:xfrm>
            <a:off x="237649" y="5911313"/>
            <a:ext cx="3162773" cy="1692000"/>
          </a:xfrm>
          <a:prstGeom prst="roundRect">
            <a:avLst>
              <a:gd name="adj" fmla="val 1237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ja-JP" sz="950" b="1" dirty="0" smtClean="0">
                <a:solidFill>
                  <a:schemeClr val="tx1"/>
                </a:solidFill>
              </a:rPr>
              <a:t>MICE</a:t>
            </a:r>
            <a:r>
              <a:rPr lang="ja-JP" altLang="en-US" sz="950" b="1" dirty="0" smtClean="0">
                <a:solidFill>
                  <a:schemeClr val="tx1"/>
                </a:solidFill>
              </a:rPr>
              <a:t>コンテンツの開発や、海外セールス実施の際に</a:t>
            </a:r>
            <a:endParaRPr lang="en-US" altLang="ja-JP" sz="950" b="1" dirty="0" smtClean="0">
              <a:solidFill>
                <a:schemeClr val="tx1"/>
              </a:solidFill>
            </a:endParaRPr>
          </a:p>
          <a:p>
            <a:pPr algn="ctr"/>
            <a:r>
              <a:rPr lang="ja-JP" altLang="en-US" sz="950" b="1" dirty="0" smtClean="0">
                <a:solidFill>
                  <a:schemeClr val="tx1"/>
                </a:solidFill>
              </a:rPr>
              <a:t>補助金が活用できます（要件あり）</a:t>
            </a:r>
            <a:r>
              <a:rPr lang="ja-JP" altLang="en-US" sz="900" b="1" dirty="0" smtClean="0">
                <a:solidFill>
                  <a:schemeClr val="tx1"/>
                </a:solidFill>
              </a:rPr>
              <a:t>。</a:t>
            </a:r>
            <a:endParaRPr lang="ja-JP" altLang="en-US" sz="900" b="1" dirty="0">
              <a:solidFill>
                <a:schemeClr val="tx1"/>
              </a:solidFill>
            </a:endParaRPr>
          </a:p>
        </p:txBody>
      </p:sp>
      <p:sp>
        <p:nvSpPr>
          <p:cNvPr id="25" name="角丸四角形 24"/>
          <p:cNvSpPr/>
          <p:nvPr/>
        </p:nvSpPr>
        <p:spPr>
          <a:xfrm>
            <a:off x="3467097" y="4094922"/>
            <a:ext cx="3132000" cy="1692000"/>
          </a:xfrm>
          <a:prstGeom prst="roundRect">
            <a:avLst>
              <a:gd name="adj" fmla="val 1237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950" b="1" dirty="0" smtClean="0">
                <a:solidFill>
                  <a:schemeClr val="tx1"/>
                </a:solidFill>
              </a:rPr>
              <a:t>MICE</a:t>
            </a:r>
            <a:r>
              <a:rPr lang="ja-JP" altLang="en-US" sz="950" b="1" dirty="0" smtClean="0">
                <a:solidFill>
                  <a:schemeClr val="tx1"/>
                </a:solidFill>
              </a:rPr>
              <a:t>の市場動向や、</a:t>
            </a:r>
            <a:r>
              <a:rPr kumimoji="1" lang="ja-JP" altLang="en-US" sz="950" b="1" dirty="0" smtClean="0">
                <a:solidFill>
                  <a:schemeClr val="tx1"/>
                </a:solidFill>
              </a:rPr>
              <a:t>商談会開催について等の</a:t>
            </a:r>
            <a:endParaRPr lang="en-US" altLang="ja-JP" sz="950" b="1" dirty="0">
              <a:solidFill>
                <a:schemeClr val="tx1"/>
              </a:solidFill>
            </a:endParaRPr>
          </a:p>
          <a:p>
            <a:pPr algn="ctr"/>
            <a:r>
              <a:rPr kumimoji="1" lang="ja-JP" altLang="en-US" sz="950" b="1" dirty="0" smtClean="0">
                <a:solidFill>
                  <a:schemeClr val="tx1"/>
                </a:solidFill>
              </a:rPr>
              <a:t>最新情報を得ることができます。</a:t>
            </a:r>
            <a:endParaRPr kumimoji="1" lang="ja-JP" altLang="en-US" sz="950" b="1" dirty="0">
              <a:solidFill>
                <a:schemeClr val="tx1"/>
              </a:solidFill>
            </a:endParaRPr>
          </a:p>
        </p:txBody>
      </p:sp>
      <p:sp>
        <p:nvSpPr>
          <p:cNvPr id="26" name="角丸四角形 25"/>
          <p:cNvSpPr/>
          <p:nvPr/>
        </p:nvSpPr>
        <p:spPr>
          <a:xfrm>
            <a:off x="3467097" y="5912003"/>
            <a:ext cx="3132000" cy="1692000"/>
          </a:xfrm>
          <a:prstGeom prst="roundRect">
            <a:avLst>
              <a:gd name="adj" fmla="val 1237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950" b="1" dirty="0" smtClean="0">
                <a:solidFill>
                  <a:schemeClr val="tx1"/>
                </a:solidFill>
              </a:rPr>
              <a:t>協議会が主催する研修会や</a:t>
            </a:r>
            <a:endParaRPr lang="en-US" altLang="ja-JP" sz="950" b="1" dirty="0" smtClean="0">
              <a:solidFill>
                <a:schemeClr val="tx1"/>
              </a:solidFill>
            </a:endParaRPr>
          </a:p>
          <a:p>
            <a:pPr algn="ctr"/>
            <a:r>
              <a:rPr lang="ja-JP" altLang="en-US" sz="950" b="1" dirty="0" smtClean="0">
                <a:solidFill>
                  <a:schemeClr val="tx1"/>
                </a:solidFill>
              </a:rPr>
              <a:t>交流セミナーに参加できます。</a:t>
            </a:r>
            <a:endParaRPr kumimoji="1" lang="ja-JP" altLang="en-US" sz="950" b="1" dirty="0">
              <a:solidFill>
                <a:schemeClr val="tx1"/>
              </a:solidFill>
            </a:endParaRPr>
          </a:p>
        </p:txBody>
      </p:sp>
      <p:sp>
        <p:nvSpPr>
          <p:cNvPr id="36" name="正方形/長方形 35"/>
          <p:cNvSpPr/>
          <p:nvPr/>
        </p:nvSpPr>
        <p:spPr>
          <a:xfrm>
            <a:off x="404521" y="2620885"/>
            <a:ext cx="6041765" cy="507831"/>
          </a:xfrm>
          <a:prstGeom prst="rect">
            <a:avLst/>
          </a:prstGeom>
          <a:ln>
            <a:solidFill>
              <a:schemeClr val="bg1">
                <a:lumMod val="50000"/>
              </a:schemeClr>
            </a:solidFill>
          </a:ln>
        </p:spPr>
        <p:txBody>
          <a:bodyPr wrap="square">
            <a:spAutoFit/>
          </a:bodyPr>
          <a:lstStyle/>
          <a:p>
            <a:r>
              <a:rPr lang="ja-JP" altLang="en-US" sz="900" u="sng" dirty="0" smtClean="0">
                <a:latin typeface="BIZ UDPゴシック" panose="020B0400000000000000" pitchFamily="50" charset="-128"/>
                <a:ea typeface="BIZ UDPゴシック" panose="020B0400000000000000" pitchFamily="50" charset="-128"/>
              </a:rPr>
              <a:t>ＭＩＣＥとは？</a:t>
            </a:r>
            <a:r>
              <a:rPr lang="ja-JP" altLang="en-US" sz="900" dirty="0" smtClean="0">
                <a:latin typeface="BIZ UDPゴシック" panose="020B0400000000000000" pitchFamily="50" charset="-128"/>
                <a:ea typeface="BIZ UDPゴシック" panose="020B0400000000000000" pitchFamily="50" charset="-128"/>
              </a:rPr>
              <a:t>　</a:t>
            </a:r>
            <a:endParaRPr lang="en-US" altLang="ja-JP" sz="900" dirty="0" smtClean="0">
              <a:latin typeface="BIZ UDPゴシック" panose="020B0400000000000000" pitchFamily="50" charset="-128"/>
              <a:ea typeface="BIZ UDPゴシック" panose="020B0400000000000000" pitchFamily="50" charset="-128"/>
            </a:endParaRPr>
          </a:p>
          <a:p>
            <a:r>
              <a:rPr lang="ja-JP" altLang="en-US" sz="900" dirty="0">
                <a:latin typeface="BIZ UDPゴシック" panose="020B0400000000000000" pitchFamily="50" charset="-128"/>
                <a:ea typeface="BIZ UDPゴシック" panose="020B0400000000000000" pitchFamily="50" charset="-128"/>
              </a:rPr>
              <a:t>　</a:t>
            </a:r>
            <a:r>
              <a:rPr lang="ja-JP" altLang="en-US" sz="900" dirty="0" smtClean="0">
                <a:latin typeface="BIZ UDPゴシック" panose="020B0400000000000000" pitchFamily="50" charset="-128"/>
                <a:ea typeface="BIZ UDPゴシック" panose="020B0400000000000000" pitchFamily="50" charset="-128"/>
              </a:rPr>
              <a:t>企業等の会議（Ｍ</a:t>
            </a:r>
            <a:r>
              <a:rPr lang="en-US" altLang="ja-JP" sz="900" dirty="0" err="1" smtClean="0">
                <a:latin typeface="BIZ UDPゴシック" panose="020B0400000000000000" pitchFamily="50" charset="-128"/>
                <a:ea typeface="BIZ UDPゴシック" panose="020B0400000000000000" pitchFamily="50" charset="-128"/>
              </a:rPr>
              <a:t>eeting</a:t>
            </a:r>
            <a:r>
              <a:rPr lang="ja-JP" altLang="en-US" sz="900" dirty="0" smtClean="0">
                <a:latin typeface="BIZ UDPゴシック" panose="020B0400000000000000" pitchFamily="50" charset="-128"/>
                <a:ea typeface="BIZ UDPゴシック" panose="020B0400000000000000" pitchFamily="50" charset="-128"/>
              </a:rPr>
              <a:t>）、研修旅行（Ｉ</a:t>
            </a:r>
            <a:r>
              <a:rPr lang="en-US" altLang="ja-JP" sz="900" dirty="0" err="1" smtClean="0">
                <a:latin typeface="BIZ UDPゴシック" panose="020B0400000000000000" pitchFamily="50" charset="-128"/>
                <a:ea typeface="BIZ UDPゴシック" panose="020B0400000000000000" pitchFamily="50" charset="-128"/>
              </a:rPr>
              <a:t>ncentive</a:t>
            </a:r>
            <a:r>
              <a:rPr lang="en-US" altLang="ja-JP" sz="900" dirty="0" smtClean="0">
                <a:latin typeface="BIZ UDPゴシック" panose="020B0400000000000000" pitchFamily="50" charset="-128"/>
                <a:ea typeface="BIZ UDPゴシック" panose="020B0400000000000000" pitchFamily="50" charset="-128"/>
              </a:rPr>
              <a:t> Travel</a:t>
            </a:r>
            <a:r>
              <a:rPr lang="ja-JP" altLang="en-US" sz="900" dirty="0" smtClean="0">
                <a:latin typeface="BIZ UDPゴシック" panose="020B0400000000000000" pitchFamily="50" charset="-128"/>
                <a:ea typeface="BIZ UDPゴシック" panose="020B0400000000000000" pitchFamily="50" charset="-128"/>
              </a:rPr>
              <a:t>）、大会、学会、国際会議（Ｃ</a:t>
            </a:r>
            <a:r>
              <a:rPr lang="en-US" altLang="ja-JP" sz="900" dirty="0" err="1" smtClean="0">
                <a:latin typeface="BIZ UDPゴシック" panose="020B0400000000000000" pitchFamily="50" charset="-128"/>
                <a:ea typeface="BIZ UDPゴシック" panose="020B0400000000000000" pitchFamily="50" charset="-128"/>
              </a:rPr>
              <a:t>onvention</a:t>
            </a:r>
            <a:r>
              <a:rPr lang="ja-JP" altLang="en-US" sz="900" dirty="0" smtClean="0">
                <a:latin typeface="BIZ UDPゴシック" panose="020B0400000000000000" pitchFamily="50" charset="-128"/>
                <a:ea typeface="BIZ UDPゴシック" panose="020B0400000000000000" pitchFamily="50" charset="-128"/>
              </a:rPr>
              <a:t>）、展示会・見本市、</a:t>
            </a:r>
            <a:endParaRPr lang="en-US" altLang="ja-JP" sz="900" dirty="0" smtClean="0">
              <a:latin typeface="BIZ UDPゴシック" panose="020B0400000000000000" pitchFamily="50" charset="-128"/>
              <a:ea typeface="BIZ UDPゴシック" panose="020B0400000000000000" pitchFamily="50" charset="-128"/>
            </a:endParaRPr>
          </a:p>
          <a:p>
            <a:r>
              <a:rPr lang="ja-JP" altLang="en-US" sz="900" dirty="0">
                <a:latin typeface="BIZ UDPゴシック" panose="020B0400000000000000" pitchFamily="50" charset="-128"/>
                <a:ea typeface="BIZ UDPゴシック" panose="020B0400000000000000" pitchFamily="50" charset="-128"/>
              </a:rPr>
              <a:t>　</a:t>
            </a:r>
            <a:r>
              <a:rPr lang="ja-JP" altLang="en-US" sz="900" dirty="0" smtClean="0">
                <a:latin typeface="BIZ UDPゴシック" panose="020B0400000000000000" pitchFamily="50" charset="-128"/>
                <a:ea typeface="BIZ UDPゴシック" panose="020B0400000000000000" pitchFamily="50" charset="-128"/>
              </a:rPr>
              <a:t>イベント（Ｅ</a:t>
            </a:r>
            <a:r>
              <a:rPr lang="en-US" altLang="ja-JP" sz="900" dirty="0" err="1" smtClean="0">
                <a:latin typeface="BIZ UDPゴシック" panose="020B0400000000000000" pitchFamily="50" charset="-128"/>
                <a:ea typeface="BIZ UDPゴシック" panose="020B0400000000000000" pitchFamily="50" charset="-128"/>
              </a:rPr>
              <a:t>xhibition</a:t>
            </a:r>
            <a:r>
              <a:rPr lang="en-US" altLang="ja-JP" sz="900" dirty="0" smtClean="0">
                <a:latin typeface="BIZ UDPゴシック" panose="020B0400000000000000" pitchFamily="50" charset="-128"/>
                <a:ea typeface="BIZ UDPゴシック" panose="020B0400000000000000" pitchFamily="50" charset="-128"/>
              </a:rPr>
              <a:t>/</a:t>
            </a:r>
            <a:r>
              <a:rPr lang="ja-JP" altLang="en-US" sz="900" dirty="0" smtClean="0">
                <a:latin typeface="BIZ UDPゴシック" panose="020B0400000000000000" pitchFamily="50" charset="-128"/>
                <a:ea typeface="BIZ UDPゴシック" panose="020B0400000000000000" pitchFamily="50" charset="-128"/>
              </a:rPr>
              <a:t>Ｅ</a:t>
            </a:r>
            <a:r>
              <a:rPr lang="en-US" altLang="ja-JP" sz="900" dirty="0" smtClean="0">
                <a:latin typeface="BIZ UDPゴシック" panose="020B0400000000000000" pitchFamily="50" charset="-128"/>
                <a:ea typeface="BIZ UDPゴシック" panose="020B0400000000000000" pitchFamily="50" charset="-128"/>
              </a:rPr>
              <a:t>vent</a:t>
            </a:r>
            <a:r>
              <a:rPr lang="ja-JP" altLang="en-US" sz="900" dirty="0" smtClean="0">
                <a:latin typeface="BIZ UDPゴシック" panose="020B0400000000000000" pitchFamily="50" charset="-128"/>
                <a:ea typeface="BIZ UDPゴシック" panose="020B0400000000000000" pitchFamily="50" charset="-128"/>
              </a:rPr>
              <a:t>）の頭文字であり、多くの集客交流が見込まれるイベントなどの総称のことをいいます。</a:t>
            </a:r>
            <a:endParaRPr lang="en-US" altLang="ja-JP" sz="900" dirty="0" smtClean="0">
              <a:latin typeface="BIZ UDPゴシック" panose="020B0400000000000000" pitchFamily="50" charset="-128"/>
              <a:ea typeface="BIZ UDPゴシック" panose="020B0400000000000000" pitchFamily="50" charset="-128"/>
            </a:endParaRPr>
          </a:p>
        </p:txBody>
      </p:sp>
      <p:sp>
        <p:nvSpPr>
          <p:cNvPr id="37" name="正方形/長方形 36"/>
          <p:cNvSpPr>
            <a:spLocks/>
          </p:cNvSpPr>
          <p:nvPr/>
        </p:nvSpPr>
        <p:spPr>
          <a:xfrm>
            <a:off x="840433" y="4177764"/>
            <a:ext cx="1930402" cy="177425"/>
          </a:xfrm>
          <a:prstGeom prst="rect">
            <a:avLst/>
          </a:prstGeom>
          <a:solidFill>
            <a:schemeClr val="bg1"/>
          </a:solidFill>
        </p:spPr>
        <p:txBody>
          <a:bodyPr wrap="square" anchor="ctr">
            <a:noAutofit/>
          </a:bodyPr>
          <a:lstStyle/>
          <a:p>
            <a:pPr indent="152400">
              <a:spcAft>
                <a:spcPts val="0"/>
              </a:spcAft>
            </a:pPr>
            <a:r>
              <a:rPr lang="ja-JP" altLang="en-US" sz="1000"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  協議会の会議への参加</a:t>
            </a:r>
            <a:endParaRPr lang="en-US" altLang="ja-JP" sz="1000" b="1"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8" name="正方形/長方形 37"/>
          <p:cNvSpPr>
            <a:spLocks/>
          </p:cNvSpPr>
          <p:nvPr/>
        </p:nvSpPr>
        <p:spPr>
          <a:xfrm>
            <a:off x="4037487" y="4177764"/>
            <a:ext cx="1930402" cy="177425"/>
          </a:xfrm>
          <a:prstGeom prst="rect">
            <a:avLst/>
          </a:prstGeom>
          <a:solidFill>
            <a:schemeClr val="bg1"/>
          </a:solidFill>
        </p:spPr>
        <p:txBody>
          <a:bodyPr wrap="square" anchor="ctr">
            <a:noAutofit/>
          </a:bodyPr>
          <a:lstStyle/>
          <a:p>
            <a:pPr indent="152400">
              <a:spcAft>
                <a:spcPts val="0"/>
              </a:spcAft>
            </a:pPr>
            <a:r>
              <a:rPr lang="en-US" altLang="ja-JP" sz="1000"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MICE</a:t>
            </a:r>
            <a:r>
              <a:rPr lang="ja-JP" altLang="en-US" sz="1000"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に関する最新情報</a:t>
            </a:r>
            <a:endParaRPr lang="en-US" altLang="ja-JP" sz="1000" b="1"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9" name="正方形/長方形 38"/>
          <p:cNvSpPr>
            <a:spLocks/>
          </p:cNvSpPr>
          <p:nvPr/>
        </p:nvSpPr>
        <p:spPr>
          <a:xfrm>
            <a:off x="839714" y="5980160"/>
            <a:ext cx="1930402" cy="177425"/>
          </a:xfrm>
          <a:prstGeom prst="rect">
            <a:avLst/>
          </a:prstGeom>
          <a:solidFill>
            <a:schemeClr val="bg1"/>
          </a:solidFill>
        </p:spPr>
        <p:txBody>
          <a:bodyPr wrap="square" anchor="ctr">
            <a:noAutofit/>
          </a:bodyPr>
          <a:lstStyle/>
          <a:p>
            <a:pPr indent="152400">
              <a:spcAft>
                <a:spcPts val="0"/>
              </a:spcAft>
            </a:pPr>
            <a:r>
              <a:rPr lang="ja-JP" altLang="en-US" sz="1000"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   　誘致・受入への助成</a:t>
            </a:r>
            <a:endParaRPr lang="en-US" altLang="ja-JP" sz="1000" b="1"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0" name="正方形/長方形 39"/>
          <p:cNvSpPr>
            <a:spLocks/>
          </p:cNvSpPr>
          <p:nvPr/>
        </p:nvSpPr>
        <p:spPr>
          <a:xfrm>
            <a:off x="4037487" y="5980160"/>
            <a:ext cx="1930402" cy="177425"/>
          </a:xfrm>
          <a:prstGeom prst="rect">
            <a:avLst/>
          </a:prstGeom>
          <a:solidFill>
            <a:schemeClr val="bg1"/>
          </a:solidFill>
        </p:spPr>
        <p:txBody>
          <a:bodyPr wrap="square" anchor="ctr">
            <a:noAutofit/>
          </a:bodyPr>
          <a:lstStyle/>
          <a:p>
            <a:pPr indent="152400">
              <a:spcAft>
                <a:spcPts val="0"/>
              </a:spcAft>
            </a:pPr>
            <a:r>
              <a:rPr lang="ja-JP" altLang="en-US" sz="1000"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000"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MICE</a:t>
            </a:r>
            <a:r>
              <a:rPr lang="ja-JP" altLang="en-US" sz="1000"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研修会</a:t>
            </a:r>
            <a:endParaRPr lang="en-US" altLang="ja-JP" sz="1000" b="1"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1" name="正方形/長方形 40"/>
          <p:cNvSpPr/>
          <p:nvPr/>
        </p:nvSpPr>
        <p:spPr>
          <a:xfrm>
            <a:off x="0" y="915298"/>
            <a:ext cx="6858000" cy="523220"/>
          </a:xfrm>
          <a:prstGeom prst="rect">
            <a:avLst/>
          </a:prstGeom>
          <a:solidFill>
            <a:schemeClr val="bg1">
              <a:lumMod val="50000"/>
            </a:schemeClr>
          </a:solidFill>
        </p:spPr>
        <p:txBody>
          <a:bodyPr wrap="square" anchor="ctr">
            <a:spAutoFit/>
          </a:bodyPr>
          <a:lstStyle/>
          <a:p>
            <a:pPr indent="152400" algn="ctr">
              <a:spcAft>
                <a:spcPts val="0"/>
              </a:spcAft>
            </a:pPr>
            <a:r>
              <a:rPr lang="ja-JP" altLang="en-US" sz="2800" b="1" kern="100" dirty="0" smtClean="0">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rPr>
              <a:t>入会の御案内</a:t>
            </a:r>
            <a:endParaRPr lang="en-US" altLang="ja-JP" sz="2800" b="1" kern="100" dirty="0" smtClean="0">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44" name="図 43"/>
          <p:cNvPicPr>
            <a:picLocks noChangeAspect="1"/>
          </p:cNvPicPr>
          <p:nvPr/>
        </p:nvPicPr>
        <p:blipFill>
          <a:blip r:embed="rId4"/>
          <a:stretch>
            <a:fillRect/>
          </a:stretch>
        </p:blipFill>
        <p:spPr>
          <a:xfrm>
            <a:off x="372506" y="6253997"/>
            <a:ext cx="2851907" cy="938935"/>
          </a:xfrm>
          <a:prstGeom prst="rect">
            <a:avLst/>
          </a:prstGeom>
        </p:spPr>
      </p:pic>
      <p:pic>
        <p:nvPicPr>
          <p:cNvPr id="54" name="図 53"/>
          <p:cNvPicPr>
            <a:picLocks noChangeAspect="1"/>
          </p:cNvPicPr>
          <p:nvPr/>
        </p:nvPicPr>
        <p:blipFill>
          <a:blip r:embed="rId5"/>
          <a:stretch>
            <a:fillRect/>
          </a:stretch>
        </p:blipFill>
        <p:spPr>
          <a:xfrm>
            <a:off x="323374" y="4488127"/>
            <a:ext cx="3004334" cy="846188"/>
          </a:xfrm>
          <a:prstGeom prst="rect">
            <a:avLst/>
          </a:prstGeom>
        </p:spPr>
      </p:pic>
      <p:pic>
        <p:nvPicPr>
          <p:cNvPr id="60" name="図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0173"/>
            <a:ext cx="2329741" cy="778522"/>
          </a:xfrm>
          <a:prstGeom prst="rect">
            <a:avLst/>
          </a:prstGeom>
        </p:spPr>
      </p:pic>
      <p:pic>
        <p:nvPicPr>
          <p:cNvPr id="64" name="図 63"/>
          <p:cNvPicPr>
            <a:picLocks noChangeAspect="1"/>
          </p:cNvPicPr>
          <p:nvPr/>
        </p:nvPicPr>
        <p:blipFill rotWithShape="1">
          <a:blip r:embed="rId7"/>
          <a:srcRect l="5047"/>
          <a:stretch/>
        </p:blipFill>
        <p:spPr>
          <a:xfrm>
            <a:off x="3610636" y="4447545"/>
            <a:ext cx="2893474" cy="886770"/>
          </a:xfrm>
          <a:prstGeom prst="rect">
            <a:avLst/>
          </a:prstGeom>
        </p:spPr>
      </p:pic>
      <p:pic>
        <p:nvPicPr>
          <p:cNvPr id="68" name="図 67"/>
          <p:cNvPicPr>
            <a:picLocks noChangeAspect="1"/>
          </p:cNvPicPr>
          <p:nvPr/>
        </p:nvPicPr>
        <p:blipFill rotWithShape="1">
          <a:blip r:embed="rId8" cstate="print">
            <a:extLst>
              <a:ext uri="{28A0092B-C50C-407E-A947-70E740481C1C}">
                <a14:useLocalDpi xmlns:a14="http://schemas.microsoft.com/office/drawing/2010/main" val="0"/>
              </a:ext>
            </a:extLst>
          </a:blip>
          <a:srcRect t="11354"/>
          <a:stretch/>
        </p:blipFill>
        <p:spPr>
          <a:xfrm>
            <a:off x="3678698" y="6286500"/>
            <a:ext cx="1336690" cy="888698"/>
          </a:xfrm>
          <a:prstGeom prst="rect">
            <a:avLst/>
          </a:prstGeom>
        </p:spPr>
      </p:pic>
      <p:pic>
        <p:nvPicPr>
          <p:cNvPr id="69" name="図 68"/>
          <p:cNvPicPr>
            <a:picLocks noChangeAspect="1"/>
          </p:cNvPicPr>
          <p:nvPr/>
        </p:nvPicPr>
        <p:blipFill rotWithShape="1">
          <a:blip r:embed="rId9" cstate="print">
            <a:extLst>
              <a:ext uri="{28A0092B-C50C-407E-A947-70E740481C1C}">
                <a14:useLocalDpi xmlns:a14="http://schemas.microsoft.com/office/drawing/2010/main" val="0"/>
              </a:ext>
            </a:extLst>
          </a:blip>
          <a:srcRect t="11560"/>
          <a:stretch/>
        </p:blipFill>
        <p:spPr>
          <a:xfrm>
            <a:off x="5067224" y="6286500"/>
            <a:ext cx="1339818" cy="888699"/>
          </a:xfrm>
          <a:prstGeom prst="rect">
            <a:avLst/>
          </a:prstGeom>
        </p:spPr>
      </p:pic>
      <p:sp>
        <p:nvSpPr>
          <p:cNvPr id="70" name="正方形/長方形 69"/>
          <p:cNvSpPr/>
          <p:nvPr/>
        </p:nvSpPr>
        <p:spPr>
          <a:xfrm>
            <a:off x="5403254" y="7819725"/>
            <a:ext cx="1043706" cy="111964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44160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98130" y="104796"/>
            <a:ext cx="6720114" cy="9906366"/>
          </a:xfrm>
          <a:prstGeom prst="rect">
            <a:avLst/>
          </a:prstGeom>
        </p:spPr>
        <p:txBody>
          <a:bodyPr wrap="square">
            <a:spAutoFit/>
          </a:bodyPr>
          <a:lstStyle/>
          <a:p>
            <a:pPr algn="ctr">
              <a:lnSpc>
                <a:spcPts val="900"/>
              </a:lnSpc>
            </a:pPr>
            <a:r>
              <a:rPr lang="ja-JP" altLang="ja-JP" sz="1100" b="1" dirty="0"/>
              <a:t>倉敷市ＭＩＣＥ推進協議会規約</a:t>
            </a:r>
            <a:endParaRPr lang="ja-JP" altLang="ja-JP" sz="1100" dirty="0"/>
          </a:p>
          <a:p>
            <a:pPr>
              <a:lnSpc>
                <a:spcPts val="900"/>
              </a:lnSpc>
            </a:pPr>
            <a:r>
              <a:rPr lang="ja-JP" altLang="ja-JP" sz="900" dirty="0"/>
              <a:t>（名称）</a:t>
            </a:r>
          </a:p>
          <a:p>
            <a:pPr>
              <a:lnSpc>
                <a:spcPts val="900"/>
              </a:lnSpc>
            </a:pPr>
            <a:r>
              <a:rPr lang="ja-JP" altLang="ja-JP" sz="900" dirty="0"/>
              <a:t>第１条　本会は、倉敷市ＭＩＣＥ推進協議会（以下「協議会」という。）と称する。</a:t>
            </a:r>
          </a:p>
          <a:p>
            <a:pPr>
              <a:lnSpc>
                <a:spcPts val="900"/>
              </a:lnSpc>
            </a:pPr>
            <a:r>
              <a:rPr lang="ja-JP" altLang="ja-JP" sz="900" dirty="0"/>
              <a:t>（目的）</a:t>
            </a:r>
          </a:p>
          <a:p>
            <a:pPr>
              <a:lnSpc>
                <a:spcPts val="900"/>
              </a:lnSpc>
            </a:pPr>
            <a:r>
              <a:rPr lang="ja-JP" altLang="ja-JP" sz="900" dirty="0"/>
              <a:t>第２条　協議会は、文化や産業の振興につなげ、まちの価値を創造して地域を豊かにすることを目指して、地域の多様な主体が連携・協働してＭＩＣＥの誘致・受入に取り組むものとする。</a:t>
            </a:r>
          </a:p>
          <a:p>
            <a:pPr>
              <a:lnSpc>
                <a:spcPts val="900"/>
              </a:lnSpc>
            </a:pPr>
            <a:r>
              <a:rPr lang="ja-JP" altLang="ja-JP" sz="900" dirty="0"/>
              <a:t>（事業）</a:t>
            </a:r>
          </a:p>
          <a:p>
            <a:pPr>
              <a:lnSpc>
                <a:spcPts val="900"/>
              </a:lnSpc>
            </a:pPr>
            <a:r>
              <a:rPr lang="ja-JP" altLang="ja-JP" sz="900" dirty="0"/>
              <a:t>第３条　協議会は、前条の目的を達成するため、次の各号に掲げる事業を行う。</a:t>
            </a:r>
          </a:p>
          <a:p>
            <a:pPr>
              <a:lnSpc>
                <a:spcPts val="900"/>
              </a:lnSpc>
            </a:pPr>
            <a:r>
              <a:rPr lang="en-US" altLang="ja-JP" sz="900" dirty="0"/>
              <a:t>(</a:t>
            </a:r>
            <a:r>
              <a:rPr lang="ja-JP" altLang="ja-JP" sz="900" dirty="0"/>
              <a:t>１</a:t>
            </a:r>
            <a:r>
              <a:rPr lang="en-US" altLang="ja-JP" sz="900" dirty="0"/>
              <a:t>)</a:t>
            </a:r>
            <a:r>
              <a:rPr lang="ja-JP" altLang="ja-JP" sz="900" dirty="0"/>
              <a:t>　ＭＩＣＥコンテンツの開発に関すること</a:t>
            </a:r>
          </a:p>
          <a:p>
            <a:pPr>
              <a:lnSpc>
                <a:spcPts val="900"/>
              </a:lnSpc>
            </a:pPr>
            <a:r>
              <a:rPr lang="en-US" altLang="ja-JP" sz="900" dirty="0"/>
              <a:t>(</a:t>
            </a:r>
            <a:r>
              <a:rPr lang="ja-JP" altLang="ja-JP" sz="900" dirty="0"/>
              <a:t>２</a:t>
            </a:r>
            <a:r>
              <a:rPr lang="en-US" altLang="ja-JP" sz="900" dirty="0"/>
              <a:t>)</a:t>
            </a:r>
            <a:r>
              <a:rPr lang="ja-JP" altLang="ja-JP" sz="900" dirty="0"/>
              <a:t>　ＭＩＣＥの誘致に関すること</a:t>
            </a:r>
          </a:p>
          <a:p>
            <a:pPr>
              <a:lnSpc>
                <a:spcPts val="900"/>
              </a:lnSpc>
            </a:pPr>
            <a:r>
              <a:rPr lang="en-US" altLang="ja-JP" sz="900" dirty="0"/>
              <a:t>(</a:t>
            </a:r>
            <a:r>
              <a:rPr lang="ja-JP" altLang="ja-JP" sz="900" dirty="0"/>
              <a:t>３</a:t>
            </a:r>
            <a:r>
              <a:rPr lang="en-US" altLang="ja-JP" sz="900" dirty="0"/>
              <a:t>)</a:t>
            </a:r>
            <a:r>
              <a:rPr lang="ja-JP" altLang="ja-JP" sz="900" dirty="0"/>
              <a:t>　受入環境の整備・充実に関すること</a:t>
            </a:r>
          </a:p>
          <a:p>
            <a:pPr>
              <a:lnSpc>
                <a:spcPts val="900"/>
              </a:lnSpc>
            </a:pPr>
            <a:r>
              <a:rPr lang="en-US" altLang="ja-JP" sz="900" dirty="0"/>
              <a:t>(</a:t>
            </a:r>
            <a:r>
              <a:rPr lang="ja-JP" altLang="ja-JP" sz="900" dirty="0"/>
              <a:t>４</a:t>
            </a:r>
            <a:r>
              <a:rPr lang="en-US" altLang="ja-JP" sz="900" dirty="0"/>
              <a:t>)</a:t>
            </a:r>
            <a:r>
              <a:rPr lang="ja-JP" altLang="ja-JP" sz="900" dirty="0"/>
              <a:t>　地域におけるＭＩＣＥ人材の育成に関すること</a:t>
            </a:r>
          </a:p>
          <a:p>
            <a:pPr>
              <a:lnSpc>
                <a:spcPts val="900"/>
              </a:lnSpc>
            </a:pPr>
            <a:r>
              <a:rPr lang="en-US" altLang="ja-JP" sz="900" dirty="0"/>
              <a:t>(</a:t>
            </a:r>
            <a:r>
              <a:rPr lang="ja-JP" altLang="ja-JP" sz="900" dirty="0"/>
              <a:t>５</a:t>
            </a:r>
            <a:r>
              <a:rPr lang="en-US" altLang="ja-JP" sz="900" dirty="0"/>
              <a:t>)</a:t>
            </a:r>
            <a:r>
              <a:rPr lang="ja-JP" altLang="ja-JP" sz="900" dirty="0"/>
              <a:t>　情報収集に関すること</a:t>
            </a:r>
          </a:p>
          <a:p>
            <a:pPr>
              <a:lnSpc>
                <a:spcPts val="900"/>
              </a:lnSpc>
            </a:pPr>
            <a:r>
              <a:rPr lang="en-US" altLang="ja-JP" sz="900" dirty="0"/>
              <a:t>(</a:t>
            </a:r>
            <a:r>
              <a:rPr lang="ja-JP" altLang="ja-JP" sz="900" dirty="0"/>
              <a:t>６</a:t>
            </a:r>
            <a:r>
              <a:rPr lang="en-US" altLang="ja-JP" sz="900" dirty="0"/>
              <a:t>)</a:t>
            </a:r>
            <a:r>
              <a:rPr lang="ja-JP" altLang="ja-JP" sz="900" dirty="0"/>
              <a:t>　前各号に掲げるもののほか、前条の目的を達成するために必要な事業に関すること</a:t>
            </a:r>
          </a:p>
          <a:p>
            <a:pPr>
              <a:lnSpc>
                <a:spcPts val="900"/>
              </a:lnSpc>
            </a:pPr>
            <a:r>
              <a:rPr lang="ja-JP" altLang="ja-JP" sz="900" dirty="0"/>
              <a:t>（組織）</a:t>
            </a:r>
          </a:p>
          <a:p>
            <a:pPr>
              <a:lnSpc>
                <a:spcPts val="900"/>
              </a:lnSpc>
            </a:pPr>
            <a:r>
              <a:rPr lang="ja-JP" altLang="ja-JP" sz="900" dirty="0"/>
              <a:t>第４条　協議会は、別紙に掲げる団体で構成する。</a:t>
            </a:r>
          </a:p>
          <a:p>
            <a:pPr>
              <a:lnSpc>
                <a:spcPts val="900"/>
              </a:lnSpc>
            </a:pPr>
            <a:r>
              <a:rPr lang="ja-JP" altLang="ja-JP" sz="900" dirty="0"/>
              <a:t>２　協議会の委員は、団体の長又はその指名する者をもって、これに充てる。</a:t>
            </a:r>
          </a:p>
          <a:p>
            <a:pPr>
              <a:lnSpc>
                <a:spcPts val="900"/>
              </a:lnSpc>
            </a:pPr>
            <a:r>
              <a:rPr lang="ja-JP" altLang="ja-JP" sz="900" dirty="0"/>
              <a:t>（役員）</a:t>
            </a:r>
          </a:p>
          <a:p>
            <a:pPr>
              <a:lnSpc>
                <a:spcPts val="900"/>
              </a:lnSpc>
            </a:pPr>
            <a:r>
              <a:rPr lang="ja-JP" altLang="ja-JP" sz="900" dirty="0"/>
              <a:t>第５条　協議会に次の役員を置く。</a:t>
            </a:r>
          </a:p>
          <a:p>
            <a:pPr>
              <a:lnSpc>
                <a:spcPts val="900"/>
              </a:lnSpc>
            </a:pPr>
            <a:r>
              <a:rPr lang="en-US" altLang="ja-JP" sz="900" dirty="0"/>
              <a:t>(</a:t>
            </a:r>
            <a:r>
              <a:rPr lang="ja-JP" altLang="ja-JP" sz="900" dirty="0"/>
              <a:t>１</a:t>
            </a:r>
            <a:r>
              <a:rPr lang="en-US" altLang="ja-JP" sz="900" dirty="0"/>
              <a:t>)</a:t>
            </a:r>
            <a:r>
              <a:rPr lang="ja-JP" altLang="ja-JP" sz="900" dirty="0"/>
              <a:t>　会　長　１名</a:t>
            </a:r>
          </a:p>
          <a:p>
            <a:pPr>
              <a:lnSpc>
                <a:spcPts val="900"/>
              </a:lnSpc>
            </a:pPr>
            <a:r>
              <a:rPr lang="en-US" altLang="ja-JP" sz="900" dirty="0"/>
              <a:t>(</a:t>
            </a:r>
            <a:r>
              <a:rPr lang="ja-JP" altLang="ja-JP" sz="900" dirty="0"/>
              <a:t>２</a:t>
            </a:r>
            <a:r>
              <a:rPr lang="en-US" altLang="ja-JP" sz="900" dirty="0"/>
              <a:t>)</a:t>
            </a:r>
            <a:r>
              <a:rPr lang="ja-JP" altLang="ja-JP" sz="900" dirty="0"/>
              <a:t>　副会長　１名</a:t>
            </a:r>
          </a:p>
          <a:p>
            <a:pPr>
              <a:lnSpc>
                <a:spcPts val="900"/>
              </a:lnSpc>
            </a:pPr>
            <a:r>
              <a:rPr lang="en-US" altLang="ja-JP" sz="900" dirty="0"/>
              <a:t>(</a:t>
            </a:r>
            <a:r>
              <a:rPr lang="ja-JP" altLang="ja-JP" sz="900" dirty="0"/>
              <a:t>３</a:t>
            </a:r>
            <a:r>
              <a:rPr lang="en-US" altLang="ja-JP" sz="900" dirty="0"/>
              <a:t>)</a:t>
            </a:r>
            <a:r>
              <a:rPr lang="ja-JP" altLang="ja-JP" sz="900" dirty="0"/>
              <a:t>　監　事　２名</a:t>
            </a:r>
          </a:p>
          <a:p>
            <a:pPr>
              <a:lnSpc>
                <a:spcPts val="900"/>
              </a:lnSpc>
            </a:pPr>
            <a:r>
              <a:rPr lang="ja-JP" altLang="ja-JP" sz="900" dirty="0"/>
              <a:t>２　会長は、公益社団法人倉敷観光コンベンションビューロー（以下、「ビューロー」という。）専務理事をもって充てる。</a:t>
            </a:r>
          </a:p>
          <a:p>
            <a:pPr>
              <a:lnSpc>
                <a:spcPts val="900"/>
              </a:lnSpc>
            </a:pPr>
            <a:r>
              <a:rPr lang="ja-JP" altLang="ja-JP" sz="900" dirty="0"/>
              <a:t>３　副会長は、倉敷市文化産業局ＭＩＣＥ誘致推進室長をもって充てる。</a:t>
            </a:r>
          </a:p>
          <a:p>
            <a:pPr>
              <a:lnSpc>
                <a:spcPts val="900"/>
              </a:lnSpc>
            </a:pPr>
            <a:r>
              <a:rPr lang="ja-JP" altLang="ja-JP" sz="900" dirty="0"/>
              <a:t>４　監事は、委員のうちから協議会の同意を得て会長が選任する。</a:t>
            </a:r>
          </a:p>
          <a:p>
            <a:pPr>
              <a:lnSpc>
                <a:spcPts val="900"/>
              </a:lnSpc>
            </a:pPr>
            <a:r>
              <a:rPr lang="ja-JP" altLang="ja-JP" sz="900" dirty="0"/>
              <a:t>　（役員等の職務）</a:t>
            </a:r>
          </a:p>
          <a:p>
            <a:pPr>
              <a:lnSpc>
                <a:spcPts val="900"/>
              </a:lnSpc>
            </a:pPr>
            <a:r>
              <a:rPr lang="ja-JP" altLang="ja-JP" sz="900" dirty="0"/>
              <a:t>第６条　会長は、協議会を代表し、会務を総理する。</a:t>
            </a:r>
          </a:p>
          <a:p>
            <a:pPr>
              <a:lnSpc>
                <a:spcPts val="900"/>
              </a:lnSpc>
            </a:pPr>
            <a:r>
              <a:rPr lang="ja-JP" altLang="ja-JP" sz="900" dirty="0"/>
              <a:t>２　副会長は、会長を補佐する。</a:t>
            </a:r>
          </a:p>
          <a:p>
            <a:pPr>
              <a:lnSpc>
                <a:spcPts val="900"/>
              </a:lnSpc>
            </a:pPr>
            <a:r>
              <a:rPr lang="ja-JP" altLang="ja-JP" sz="900" dirty="0"/>
              <a:t>３　監事は、協議会の会計を監査する。</a:t>
            </a:r>
          </a:p>
          <a:p>
            <a:pPr>
              <a:lnSpc>
                <a:spcPts val="900"/>
              </a:lnSpc>
            </a:pPr>
            <a:r>
              <a:rPr lang="ja-JP" altLang="ja-JP" sz="900" dirty="0"/>
              <a:t>（任期）</a:t>
            </a:r>
          </a:p>
          <a:p>
            <a:pPr>
              <a:lnSpc>
                <a:spcPts val="900"/>
              </a:lnSpc>
            </a:pPr>
            <a:r>
              <a:rPr lang="ja-JP" altLang="ja-JP" sz="900" dirty="0"/>
              <a:t>第７条　委員の任期は、協議会が設置された日から協議会が解散する日までとする。</a:t>
            </a:r>
          </a:p>
          <a:p>
            <a:pPr>
              <a:lnSpc>
                <a:spcPts val="900"/>
              </a:lnSpc>
            </a:pPr>
            <a:r>
              <a:rPr lang="ja-JP" altLang="ja-JP" sz="900" dirty="0"/>
              <a:t>（会議）</a:t>
            </a:r>
          </a:p>
          <a:p>
            <a:pPr>
              <a:lnSpc>
                <a:spcPts val="900"/>
              </a:lnSpc>
            </a:pPr>
            <a:r>
              <a:rPr lang="ja-JP" altLang="ja-JP" sz="900" dirty="0"/>
              <a:t>第８条　会議は、協議会の業務執行に関し次の事項を議決する。</a:t>
            </a:r>
          </a:p>
          <a:p>
            <a:pPr>
              <a:lnSpc>
                <a:spcPts val="900"/>
              </a:lnSpc>
            </a:pPr>
            <a:r>
              <a:rPr lang="en-US" altLang="ja-JP" sz="900" dirty="0"/>
              <a:t>(</a:t>
            </a:r>
            <a:r>
              <a:rPr lang="ja-JP" altLang="ja-JP" sz="900" dirty="0"/>
              <a:t>１</a:t>
            </a:r>
            <a:r>
              <a:rPr lang="en-US" altLang="ja-JP" sz="900" dirty="0"/>
              <a:t>)</a:t>
            </a:r>
            <a:r>
              <a:rPr lang="ja-JP" altLang="ja-JP" sz="900" dirty="0"/>
              <a:t>　規約の制定及び改廃に関すること</a:t>
            </a:r>
          </a:p>
          <a:p>
            <a:pPr>
              <a:lnSpc>
                <a:spcPts val="900"/>
              </a:lnSpc>
            </a:pPr>
            <a:r>
              <a:rPr lang="en-US" altLang="ja-JP" sz="900" dirty="0"/>
              <a:t>(</a:t>
            </a:r>
            <a:r>
              <a:rPr lang="ja-JP" altLang="ja-JP" sz="900" dirty="0"/>
              <a:t>２</a:t>
            </a:r>
            <a:r>
              <a:rPr lang="en-US" altLang="ja-JP" sz="900" dirty="0"/>
              <a:t>)</a:t>
            </a:r>
            <a:r>
              <a:rPr lang="ja-JP" altLang="ja-JP" sz="900" dirty="0"/>
              <a:t>　活動方針に関すること</a:t>
            </a:r>
          </a:p>
          <a:p>
            <a:pPr>
              <a:lnSpc>
                <a:spcPts val="900"/>
              </a:lnSpc>
            </a:pPr>
            <a:r>
              <a:rPr lang="en-US" altLang="ja-JP" sz="900" dirty="0"/>
              <a:t>(</a:t>
            </a:r>
            <a:r>
              <a:rPr lang="ja-JP" altLang="ja-JP" sz="900" dirty="0"/>
              <a:t>３</a:t>
            </a:r>
            <a:r>
              <a:rPr lang="en-US" altLang="ja-JP" sz="900" dirty="0"/>
              <a:t>)</a:t>
            </a:r>
            <a:r>
              <a:rPr lang="ja-JP" altLang="ja-JP" sz="900" dirty="0"/>
              <a:t>　事業計画に関すること</a:t>
            </a:r>
          </a:p>
          <a:p>
            <a:pPr>
              <a:lnSpc>
                <a:spcPts val="900"/>
              </a:lnSpc>
            </a:pPr>
            <a:r>
              <a:rPr lang="en-US" altLang="ja-JP" sz="900" dirty="0"/>
              <a:t>(</a:t>
            </a:r>
            <a:r>
              <a:rPr lang="ja-JP" altLang="ja-JP" sz="900" dirty="0"/>
              <a:t>４</a:t>
            </a:r>
            <a:r>
              <a:rPr lang="en-US" altLang="ja-JP" sz="900" dirty="0"/>
              <a:t>)</a:t>
            </a:r>
            <a:r>
              <a:rPr lang="ja-JP" altLang="ja-JP" sz="900" dirty="0"/>
              <a:t>　予算及び決算に関すること</a:t>
            </a:r>
          </a:p>
          <a:p>
            <a:pPr>
              <a:lnSpc>
                <a:spcPts val="900"/>
              </a:lnSpc>
            </a:pPr>
            <a:r>
              <a:rPr lang="en-US" altLang="ja-JP" sz="900" dirty="0"/>
              <a:t>(</a:t>
            </a:r>
            <a:r>
              <a:rPr lang="ja-JP" altLang="ja-JP" sz="900" dirty="0"/>
              <a:t>５</a:t>
            </a:r>
            <a:r>
              <a:rPr lang="en-US" altLang="ja-JP" sz="900" dirty="0"/>
              <a:t>)</a:t>
            </a:r>
            <a:r>
              <a:rPr lang="ja-JP" altLang="ja-JP" sz="900" dirty="0"/>
              <a:t>　その他第２条の目的の達成に必要な事項</a:t>
            </a:r>
          </a:p>
          <a:p>
            <a:pPr>
              <a:lnSpc>
                <a:spcPts val="900"/>
              </a:lnSpc>
            </a:pPr>
            <a:r>
              <a:rPr lang="ja-JP" altLang="ja-JP" sz="900" dirty="0"/>
              <a:t>２　会議は、必要に応じて会長が招集し、委員の過半数の出席をもって成立する。</a:t>
            </a:r>
          </a:p>
          <a:p>
            <a:pPr>
              <a:lnSpc>
                <a:spcPts val="900"/>
              </a:lnSpc>
            </a:pPr>
            <a:r>
              <a:rPr lang="ja-JP" altLang="ja-JP" sz="900" dirty="0"/>
              <a:t>３　会議は、会長が議長となる。</a:t>
            </a:r>
          </a:p>
          <a:p>
            <a:pPr>
              <a:lnSpc>
                <a:spcPts val="900"/>
              </a:lnSpc>
            </a:pPr>
            <a:r>
              <a:rPr lang="ja-JP" altLang="ja-JP" sz="900" dirty="0"/>
              <a:t>４　委員が会議に出席できないときは代理人を会議に出席させ、又は議決権の行使を委任することができる。</a:t>
            </a:r>
          </a:p>
          <a:p>
            <a:pPr>
              <a:lnSpc>
                <a:spcPts val="900"/>
              </a:lnSpc>
            </a:pPr>
            <a:r>
              <a:rPr lang="ja-JP" altLang="ja-JP" sz="900" dirty="0"/>
              <a:t>５　会議における議決は、出席委員の過半数で決し、可否同数の場合は会長が決定する。</a:t>
            </a:r>
          </a:p>
          <a:p>
            <a:pPr>
              <a:lnSpc>
                <a:spcPts val="900"/>
              </a:lnSpc>
            </a:pPr>
            <a:r>
              <a:rPr lang="ja-JP" altLang="ja-JP" sz="900" dirty="0"/>
              <a:t>６　会長が必要と認める場合は、委員に対し書面により賛否を求め、その回答をもって会議の開催に代えることができる。</a:t>
            </a:r>
          </a:p>
          <a:p>
            <a:pPr>
              <a:lnSpc>
                <a:spcPts val="900"/>
              </a:lnSpc>
            </a:pPr>
            <a:r>
              <a:rPr lang="ja-JP" altLang="ja-JP" sz="900" dirty="0"/>
              <a:t>７　会長が必要と認める場合は、委員以外の者に対して、資料の提出、又は会議への出席を求めることができる。</a:t>
            </a:r>
          </a:p>
          <a:p>
            <a:pPr>
              <a:lnSpc>
                <a:spcPts val="900"/>
              </a:lnSpc>
            </a:pPr>
            <a:r>
              <a:rPr lang="ja-JP" altLang="ja-JP" sz="900" dirty="0"/>
              <a:t>（会員）</a:t>
            </a:r>
          </a:p>
          <a:p>
            <a:pPr>
              <a:lnSpc>
                <a:spcPts val="900"/>
              </a:lnSpc>
            </a:pPr>
            <a:r>
              <a:rPr lang="ja-JP" altLang="ja-JP" sz="900" dirty="0"/>
              <a:t>第９条　協議会の目的に賛同する団体は、次条に定める手続きにより、協議会の取り組みに参加する会員となることができる。</a:t>
            </a:r>
          </a:p>
          <a:p>
            <a:pPr>
              <a:lnSpc>
                <a:spcPts val="900"/>
              </a:lnSpc>
            </a:pPr>
            <a:r>
              <a:rPr lang="ja-JP" altLang="ja-JP" sz="900" dirty="0"/>
              <a:t>２　会員は、会議をぼう</a:t>
            </a:r>
            <a:r>
              <a:rPr lang="ja-JP" altLang="ja-JP" sz="900" dirty="0" err="1"/>
              <a:t>聴する</a:t>
            </a:r>
            <a:r>
              <a:rPr lang="ja-JP" altLang="ja-JP" sz="900" dirty="0"/>
              <a:t>ことができる。</a:t>
            </a:r>
          </a:p>
          <a:p>
            <a:pPr>
              <a:lnSpc>
                <a:spcPts val="900"/>
              </a:lnSpc>
            </a:pPr>
            <a:r>
              <a:rPr lang="ja-JP" altLang="ja-JP" sz="900" dirty="0"/>
              <a:t>３　前２項の規定にかかわらず、次の各号に該当する団体については会員となることができない。</a:t>
            </a:r>
          </a:p>
          <a:p>
            <a:pPr>
              <a:lnSpc>
                <a:spcPts val="900"/>
              </a:lnSpc>
            </a:pPr>
            <a:r>
              <a:rPr lang="en-US" altLang="ja-JP" sz="900" dirty="0"/>
              <a:t>(</a:t>
            </a:r>
            <a:r>
              <a:rPr lang="ja-JP" altLang="ja-JP" sz="900" dirty="0"/>
              <a:t>１</a:t>
            </a:r>
            <a:r>
              <a:rPr lang="en-US" altLang="ja-JP" sz="900" dirty="0"/>
              <a:t>)</a:t>
            </a:r>
            <a:r>
              <a:rPr lang="ja-JP" altLang="ja-JP" sz="900" dirty="0"/>
              <a:t>　代表者又は役員等が、暴力団員による不当な行為の防止等に関する法　律</a:t>
            </a:r>
            <a:r>
              <a:rPr lang="en-US" altLang="ja-JP" sz="900" dirty="0"/>
              <a:t>(</a:t>
            </a:r>
            <a:r>
              <a:rPr lang="ja-JP" altLang="ja-JP" sz="900" dirty="0"/>
              <a:t>平成３年法律第７７号</a:t>
            </a:r>
            <a:r>
              <a:rPr lang="en-US" altLang="ja-JP" sz="900" dirty="0"/>
              <a:t>)</a:t>
            </a:r>
            <a:r>
              <a:rPr lang="ja-JP" altLang="ja-JP" sz="900" dirty="0"/>
              <a:t>第２条第６号に規定する暴力団員</a:t>
            </a:r>
            <a:r>
              <a:rPr lang="en-US" altLang="ja-JP" sz="900" dirty="0"/>
              <a:t>(</a:t>
            </a:r>
            <a:r>
              <a:rPr lang="ja-JP" altLang="ja-JP" sz="900" dirty="0"/>
              <a:t>以下この号において「暴力団員」という。</a:t>
            </a:r>
            <a:r>
              <a:rPr lang="en-US" altLang="ja-JP" sz="900" dirty="0"/>
              <a:t>)</a:t>
            </a:r>
            <a:r>
              <a:rPr lang="ja-JP" altLang="ja-JP" sz="900" dirty="0"/>
              <a:t>又は同条第２号に規定する暴力団若しくは暴力団員と社会的に非難されるべき関係を有する者に該当する者</a:t>
            </a:r>
          </a:p>
          <a:p>
            <a:pPr>
              <a:lnSpc>
                <a:spcPts val="900"/>
              </a:lnSpc>
            </a:pPr>
            <a:r>
              <a:rPr lang="en-US" altLang="ja-JP" sz="900" dirty="0"/>
              <a:t>(</a:t>
            </a:r>
            <a:r>
              <a:rPr lang="ja-JP" altLang="ja-JP" sz="900" dirty="0"/>
              <a:t>２</a:t>
            </a:r>
            <a:r>
              <a:rPr lang="en-US" altLang="ja-JP" sz="900" dirty="0"/>
              <a:t>)</a:t>
            </a:r>
            <a:r>
              <a:rPr lang="ja-JP" altLang="ja-JP" sz="900" dirty="0"/>
              <a:t>　公序良俗に反する団体、及びこれに類するもの。</a:t>
            </a:r>
          </a:p>
          <a:p>
            <a:pPr>
              <a:lnSpc>
                <a:spcPts val="900"/>
              </a:lnSpc>
            </a:pPr>
            <a:r>
              <a:rPr lang="en-US" altLang="ja-JP" sz="900" dirty="0"/>
              <a:t>(</a:t>
            </a:r>
            <a:r>
              <a:rPr lang="ja-JP" altLang="ja-JP" sz="900" dirty="0"/>
              <a:t>３</a:t>
            </a:r>
            <a:r>
              <a:rPr lang="en-US" altLang="ja-JP" sz="900" dirty="0"/>
              <a:t>)</a:t>
            </a:r>
            <a:r>
              <a:rPr lang="ja-JP" altLang="ja-JP" sz="900" dirty="0"/>
              <a:t>　前各号に掲げる者のほか、会長が協議会の目的等に照らして適当でないと認める者</a:t>
            </a:r>
          </a:p>
          <a:p>
            <a:pPr>
              <a:lnSpc>
                <a:spcPts val="900"/>
              </a:lnSpc>
            </a:pPr>
            <a:r>
              <a:rPr lang="ja-JP" altLang="ja-JP" sz="900" dirty="0"/>
              <a:t>（会員の入会）</a:t>
            </a:r>
          </a:p>
          <a:p>
            <a:pPr>
              <a:lnSpc>
                <a:spcPts val="900"/>
              </a:lnSpc>
            </a:pPr>
            <a:r>
              <a:rPr lang="ja-JP" altLang="ja-JP" sz="900" dirty="0"/>
              <a:t>第１０条　会員になろうとする者は、所定の入会届を会長に提出しなければならない。</a:t>
            </a:r>
            <a:r>
              <a:rPr lang="en-US" altLang="ja-JP" sz="900" dirty="0"/>
              <a:t>	</a:t>
            </a:r>
            <a:endParaRPr lang="ja-JP" altLang="ja-JP" sz="900" dirty="0"/>
          </a:p>
          <a:p>
            <a:pPr>
              <a:lnSpc>
                <a:spcPts val="900"/>
              </a:lnSpc>
            </a:pPr>
            <a:r>
              <a:rPr lang="ja-JP" altLang="ja-JP" sz="900" dirty="0"/>
              <a:t>（会員の退会）</a:t>
            </a:r>
          </a:p>
          <a:p>
            <a:pPr>
              <a:lnSpc>
                <a:spcPts val="900"/>
              </a:lnSpc>
            </a:pPr>
            <a:r>
              <a:rPr lang="ja-JP" altLang="ja-JP" sz="900" dirty="0"/>
              <a:t>第１１条　会員は、所定の退会届を会長に提出することにより、退会することができる。　</a:t>
            </a:r>
          </a:p>
          <a:p>
            <a:pPr>
              <a:lnSpc>
                <a:spcPts val="900"/>
              </a:lnSpc>
            </a:pPr>
            <a:r>
              <a:rPr lang="ja-JP" altLang="ja-JP" sz="900" dirty="0"/>
              <a:t>（会員の除名）</a:t>
            </a:r>
            <a:r>
              <a:rPr lang="en-US" altLang="ja-JP" sz="900" dirty="0"/>
              <a:t>	</a:t>
            </a:r>
            <a:endParaRPr lang="ja-JP" altLang="ja-JP" sz="900" dirty="0"/>
          </a:p>
          <a:p>
            <a:pPr>
              <a:lnSpc>
                <a:spcPts val="900"/>
              </a:lnSpc>
            </a:pPr>
            <a:r>
              <a:rPr lang="ja-JP" altLang="ja-JP" sz="900" dirty="0"/>
              <a:t>第１２条　会員が次の各号のいずれかに該当するに至ったときは、会議において委員の議決権の３分の２以上の決議に基づき、除名することができる。この場合、その会員に対し、会議の１週間前までに、理由を付して除名する旨を通知し、会議において、決議の前に弁明の機会を与えなければならない。</a:t>
            </a:r>
          </a:p>
          <a:p>
            <a:pPr>
              <a:lnSpc>
                <a:spcPts val="900"/>
              </a:lnSpc>
            </a:pPr>
            <a:r>
              <a:rPr lang="ja-JP" altLang="ja-JP" sz="900" dirty="0"/>
              <a:t>　</a:t>
            </a:r>
            <a:r>
              <a:rPr lang="en-US" altLang="ja-JP" sz="900" dirty="0"/>
              <a:t>(</a:t>
            </a:r>
            <a:r>
              <a:rPr lang="ja-JP" altLang="ja-JP" sz="900" dirty="0"/>
              <a:t>１</a:t>
            </a:r>
            <a:r>
              <a:rPr lang="en-US" altLang="ja-JP" sz="900" dirty="0"/>
              <a:t>)  </a:t>
            </a:r>
            <a:r>
              <a:rPr lang="ja-JP" altLang="ja-JP" sz="900" dirty="0"/>
              <a:t>協議会の名誉をき損し、又は協議会の目的に反する行為をしたとき。</a:t>
            </a:r>
          </a:p>
          <a:p>
            <a:pPr>
              <a:lnSpc>
                <a:spcPts val="900"/>
              </a:lnSpc>
            </a:pPr>
            <a:r>
              <a:rPr lang="en-US" altLang="ja-JP" sz="900" dirty="0"/>
              <a:t>(</a:t>
            </a:r>
            <a:r>
              <a:rPr lang="ja-JP" altLang="ja-JP" sz="900" dirty="0"/>
              <a:t>２</a:t>
            </a:r>
            <a:r>
              <a:rPr lang="en-US" altLang="ja-JP" sz="900" dirty="0"/>
              <a:t>)</a:t>
            </a:r>
            <a:r>
              <a:rPr lang="ja-JP" altLang="ja-JP" sz="900" dirty="0"/>
              <a:t>　その他、除名すべき正当な事由があるとき。</a:t>
            </a:r>
            <a:r>
              <a:rPr lang="en-US" altLang="ja-JP" sz="900" dirty="0"/>
              <a:t>	</a:t>
            </a:r>
            <a:endParaRPr lang="ja-JP" altLang="ja-JP" sz="900" dirty="0"/>
          </a:p>
          <a:p>
            <a:pPr>
              <a:lnSpc>
                <a:spcPts val="900"/>
              </a:lnSpc>
            </a:pPr>
            <a:r>
              <a:rPr lang="ja-JP" altLang="ja-JP" sz="900" dirty="0"/>
              <a:t>２　前項により除名が決議されたときは、当該会員に対し、その旨を通知するものとする。</a:t>
            </a:r>
            <a:r>
              <a:rPr lang="en-US" altLang="ja-JP" sz="900" dirty="0"/>
              <a:t>	</a:t>
            </a:r>
            <a:endParaRPr lang="ja-JP" altLang="ja-JP" sz="900" dirty="0"/>
          </a:p>
          <a:p>
            <a:pPr>
              <a:lnSpc>
                <a:spcPts val="900"/>
              </a:lnSpc>
            </a:pPr>
            <a:r>
              <a:rPr lang="ja-JP" altLang="ja-JP" sz="900" dirty="0"/>
              <a:t>（会員の資格喪失）</a:t>
            </a:r>
            <a:r>
              <a:rPr lang="en-US" altLang="ja-JP" sz="900" dirty="0"/>
              <a:t>	</a:t>
            </a:r>
            <a:endParaRPr lang="ja-JP" altLang="ja-JP" sz="900" dirty="0"/>
          </a:p>
          <a:p>
            <a:pPr>
              <a:lnSpc>
                <a:spcPts val="900"/>
              </a:lnSpc>
            </a:pPr>
            <a:r>
              <a:rPr lang="ja-JP" altLang="ja-JP" sz="900" dirty="0"/>
              <a:t>第１３条　前２条の場合のほか、会員である団体が解散したときは、会員の資格を喪失する。</a:t>
            </a:r>
          </a:p>
          <a:p>
            <a:pPr>
              <a:lnSpc>
                <a:spcPts val="900"/>
              </a:lnSpc>
            </a:pPr>
            <a:r>
              <a:rPr lang="ja-JP" altLang="ja-JP" sz="900" dirty="0"/>
              <a:t>（委員会）</a:t>
            </a:r>
            <a:r>
              <a:rPr lang="en-US" altLang="ja-JP" sz="900" dirty="0"/>
              <a:t>	</a:t>
            </a:r>
            <a:endParaRPr lang="ja-JP" altLang="ja-JP" sz="900" dirty="0"/>
          </a:p>
          <a:p>
            <a:pPr>
              <a:lnSpc>
                <a:spcPts val="900"/>
              </a:lnSpc>
            </a:pPr>
            <a:r>
              <a:rPr lang="ja-JP" altLang="ja-JP" sz="900" dirty="0"/>
              <a:t>第１４条　協議会の事業の推進を図るため、会長が必要と認めるときは、委員会を置くことができる。</a:t>
            </a:r>
            <a:r>
              <a:rPr lang="en-US" altLang="ja-JP" sz="900" dirty="0"/>
              <a:t>	</a:t>
            </a:r>
            <a:endParaRPr lang="ja-JP" altLang="ja-JP" sz="900" dirty="0"/>
          </a:p>
          <a:p>
            <a:pPr>
              <a:lnSpc>
                <a:spcPts val="900"/>
              </a:lnSpc>
            </a:pPr>
            <a:r>
              <a:rPr lang="ja-JP" altLang="ja-JP" sz="900" dirty="0"/>
              <a:t>２ 委員会に関する必要な事項は、会長が別に定める。</a:t>
            </a:r>
          </a:p>
          <a:p>
            <a:pPr>
              <a:lnSpc>
                <a:spcPts val="900"/>
              </a:lnSpc>
            </a:pPr>
            <a:r>
              <a:rPr lang="ja-JP" altLang="ja-JP" sz="900" dirty="0"/>
              <a:t>　（事務局）</a:t>
            </a:r>
          </a:p>
          <a:p>
            <a:pPr>
              <a:lnSpc>
                <a:spcPts val="900"/>
              </a:lnSpc>
            </a:pPr>
            <a:r>
              <a:rPr lang="ja-JP" altLang="ja-JP" sz="900" dirty="0"/>
              <a:t>第１５条　協議会の事務を処理するため、ビューローに事務局を置く。</a:t>
            </a:r>
          </a:p>
          <a:p>
            <a:pPr>
              <a:lnSpc>
                <a:spcPts val="900"/>
              </a:lnSpc>
            </a:pPr>
            <a:r>
              <a:rPr lang="ja-JP" altLang="ja-JP" sz="900" dirty="0"/>
              <a:t>２　事務局員は、ビューロー及び倉敷市文化産業局ＭＩＣＥ誘致推進室の職員をもって充てる。</a:t>
            </a:r>
          </a:p>
          <a:p>
            <a:pPr>
              <a:lnSpc>
                <a:spcPts val="900"/>
              </a:lnSpc>
            </a:pPr>
            <a:r>
              <a:rPr lang="ja-JP" altLang="ja-JP" sz="900" dirty="0"/>
              <a:t>３　事務局に関し必要な事項は、会長が別に定める。</a:t>
            </a:r>
          </a:p>
          <a:p>
            <a:pPr>
              <a:lnSpc>
                <a:spcPts val="900"/>
              </a:lnSpc>
            </a:pPr>
            <a:r>
              <a:rPr lang="ja-JP" altLang="ja-JP" sz="900" dirty="0"/>
              <a:t>　（経費）</a:t>
            </a:r>
          </a:p>
          <a:p>
            <a:pPr>
              <a:lnSpc>
                <a:spcPts val="900"/>
              </a:lnSpc>
            </a:pPr>
            <a:r>
              <a:rPr lang="ja-JP" altLang="ja-JP" sz="900" dirty="0"/>
              <a:t>第１６条　協議会の経費は、負担金その他の収入をもって充てる。</a:t>
            </a:r>
          </a:p>
          <a:p>
            <a:pPr>
              <a:lnSpc>
                <a:spcPts val="900"/>
              </a:lnSpc>
            </a:pPr>
            <a:r>
              <a:rPr lang="ja-JP" altLang="ja-JP" sz="900" dirty="0"/>
              <a:t>　（会計年度）</a:t>
            </a:r>
          </a:p>
          <a:p>
            <a:pPr>
              <a:lnSpc>
                <a:spcPts val="900"/>
              </a:lnSpc>
            </a:pPr>
            <a:r>
              <a:rPr lang="ja-JP" altLang="ja-JP" sz="900" dirty="0"/>
              <a:t>第１７条　協議会の会計年度は、４月１日に始まり、翌年３月３１日までとする。</a:t>
            </a:r>
          </a:p>
          <a:p>
            <a:pPr>
              <a:lnSpc>
                <a:spcPts val="900"/>
              </a:lnSpc>
            </a:pPr>
            <a:r>
              <a:rPr lang="ja-JP" altLang="ja-JP" sz="900" dirty="0"/>
              <a:t>２　協議会の財務及び会計に関し必要な事項は、会長が別に定める。　</a:t>
            </a:r>
          </a:p>
          <a:p>
            <a:pPr>
              <a:lnSpc>
                <a:spcPts val="900"/>
              </a:lnSpc>
            </a:pPr>
            <a:r>
              <a:rPr lang="ja-JP" altLang="ja-JP" sz="900" dirty="0"/>
              <a:t>（その他）</a:t>
            </a:r>
          </a:p>
          <a:p>
            <a:pPr>
              <a:lnSpc>
                <a:spcPts val="900"/>
              </a:lnSpc>
            </a:pPr>
            <a:r>
              <a:rPr lang="ja-JP" altLang="ja-JP" sz="900" dirty="0"/>
              <a:t>第１８条　この規約に定める事項のほか、協議会の運営に関して必要な事項は、会長が別に定める。</a:t>
            </a:r>
          </a:p>
          <a:p>
            <a:pPr>
              <a:lnSpc>
                <a:spcPts val="900"/>
              </a:lnSpc>
            </a:pPr>
            <a:r>
              <a:rPr lang="ja-JP" altLang="ja-JP" sz="900" dirty="0"/>
              <a:t>附　則</a:t>
            </a:r>
          </a:p>
          <a:p>
            <a:pPr>
              <a:lnSpc>
                <a:spcPts val="900"/>
              </a:lnSpc>
            </a:pPr>
            <a:r>
              <a:rPr lang="ja-JP" altLang="ja-JP" sz="900" dirty="0"/>
              <a:t>１　この規約は、令和７年５月１６日から施行する。</a:t>
            </a:r>
          </a:p>
          <a:p>
            <a:pPr>
              <a:lnSpc>
                <a:spcPts val="900"/>
              </a:lnSpc>
            </a:pPr>
            <a:r>
              <a:rPr lang="ja-JP" altLang="ja-JP" sz="900" dirty="0"/>
              <a:t>２　協議会の設立した年度における会計年度は、第１８条の規定にかかわらず、協議会の設立の日から令和８年３月３１日までとする。</a:t>
            </a:r>
          </a:p>
          <a:p>
            <a:pPr>
              <a:lnSpc>
                <a:spcPts val="900"/>
              </a:lnSpc>
            </a:pPr>
            <a:endParaRPr lang="ja-JP" altLang="en-US" sz="900" dirty="0"/>
          </a:p>
        </p:txBody>
      </p:sp>
    </p:spTree>
    <p:extLst>
      <p:ext uri="{BB962C8B-B14F-4D97-AF65-F5344CB8AC3E}">
        <p14:creationId xmlns:p14="http://schemas.microsoft.com/office/powerpoint/2010/main" val="261651016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TotalTime>
  <Words>1752</Words>
  <Application>Microsoft Office PowerPoint</Application>
  <PresentationFormat>A4 210 x 297 mm</PresentationFormat>
  <Paragraphs>118</Paragraphs>
  <Slides>2</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BIZ UDPゴシック</vt:lpstr>
      <vt:lpstr>游ゴシック</vt:lpstr>
      <vt:lpstr>游ゴシック Light</vt:lpstr>
      <vt:lpstr>Arial</vt:lpstr>
      <vt:lpstr>Times New Roman</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矢吹　健太</dc:creator>
  <cp:lastModifiedBy>矢吹　健太</cp:lastModifiedBy>
  <cp:revision>25</cp:revision>
  <cp:lastPrinted>2025-06-02T07:41:11Z</cp:lastPrinted>
  <dcterms:created xsi:type="dcterms:W3CDTF">2025-06-02T00:50:25Z</dcterms:created>
  <dcterms:modified xsi:type="dcterms:W3CDTF">2025-06-02T08:00:48Z</dcterms:modified>
</cp:coreProperties>
</file>